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notesMasterIdLst>
    <p:notesMasterId r:id="rId16"/>
  </p:notesMasterIdLst>
  <p:sldIdLst>
    <p:sldId id="257" r:id="rId3"/>
    <p:sldId id="358" r:id="rId4"/>
    <p:sldId id="365" r:id="rId5"/>
    <p:sldId id="366" r:id="rId6"/>
    <p:sldId id="367" r:id="rId7"/>
    <p:sldId id="368" r:id="rId8"/>
    <p:sldId id="369" r:id="rId9"/>
    <p:sldId id="371" r:id="rId10"/>
    <p:sldId id="372" r:id="rId11"/>
    <p:sldId id="375" r:id="rId12"/>
    <p:sldId id="373" r:id="rId13"/>
    <p:sldId id="374" r:id="rId14"/>
    <p:sldId id="353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CCFF"/>
    <a:srgbClr val="172D52"/>
    <a:srgbClr val="008000"/>
    <a:srgbClr val="33CC33"/>
    <a:srgbClr val="F9F9F9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3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216" y="4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CEAA78-A3BE-48CA-8D35-986744EC6057}" type="datetimeFigureOut">
              <a:rPr lang="ru-RU" smtClean="0"/>
              <a:t>20.04.2021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2616E8-7724-4B65-BC90-6261A80C33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83835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lvl="0" indent="-342900">
              <a:buFont typeface="+mj-lt"/>
              <a:buAutoNum type="arabicPeriod"/>
            </a:pPr>
            <a:r>
              <a:rPr lang="ru-RU" sz="1400" dirty="0">
                <a:solidFill>
                  <a:srgbClr val="172D52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Регистрационные действия на территории Казахстана и других стран:</a:t>
            </a:r>
            <a:endParaRPr lang="en-US" sz="1400" dirty="0">
              <a:solidFill>
                <a:srgbClr val="172D52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172D52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регистрация объектов интеллектуальной собственности, включая товарные знаки, изобретения, промышленные образцы, объекты авторского права;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172D52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регистрация лицензионных договоров, договоров уступки;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172D52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включение объектов интеллектуальной собственности (товарные знаки) в Таможенный реестр объектов интеллектуальной собственности.   </a:t>
            </a:r>
            <a:endParaRPr lang="en-US" sz="1400" dirty="0">
              <a:solidFill>
                <a:srgbClr val="172D52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ru-RU" sz="1400" dirty="0">
                <a:solidFill>
                  <a:srgbClr val="172D52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Защита прав на объекты интеллектуальной собственности в Казахстане и других странах – представительство в гражданских спорах о защите права на объекты интеллектуальной собственности.</a:t>
            </a:r>
            <a:endParaRPr lang="en-US" sz="1400" dirty="0">
              <a:solidFill>
                <a:srgbClr val="172D52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ru-RU" sz="1400" dirty="0">
                <a:solidFill>
                  <a:srgbClr val="172D52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Представительство интересов клиентов в спорах с государственными органами, где предметом спора включает объекты интеллектуальной собственности. </a:t>
            </a:r>
            <a:endParaRPr lang="en-US" sz="1400" dirty="0">
              <a:solidFill>
                <a:srgbClr val="172D52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ru-RU" sz="1400" dirty="0">
                <a:solidFill>
                  <a:srgbClr val="172D52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Аудит объектов интеллектуальной собственности.  </a:t>
            </a:r>
            <a:endParaRPr lang="en-US" sz="1400" dirty="0">
              <a:solidFill>
                <a:srgbClr val="172D52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ru-RU" sz="1400" dirty="0">
                <a:solidFill>
                  <a:srgbClr val="172D52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Договорная работа и участие в переговорах. </a:t>
            </a:r>
            <a:endParaRPr lang="en-US" sz="1400" dirty="0">
              <a:solidFill>
                <a:srgbClr val="172D52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ru-RU" sz="1400" dirty="0">
                <a:solidFill>
                  <a:srgbClr val="172D52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Консультирование клиентов по вопросам охраны и защиты интеллектуальной собственности.</a:t>
            </a:r>
            <a:endParaRPr lang="en-US" sz="1400" dirty="0">
              <a:solidFill>
                <a:srgbClr val="172D52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D4AD06-34EA-4B57-8472-015E3DEA8293}" type="slidenum">
              <a:rPr lang="ru-RU" smtClean="0"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1921685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lvl="0" indent="-342900">
              <a:buFont typeface="+mj-lt"/>
              <a:buAutoNum type="arabicPeriod"/>
            </a:pPr>
            <a:r>
              <a:rPr lang="ru-RU" sz="1400" dirty="0">
                <a:solidFill>
                  <a:srgbClr val="172D52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Регистрационные действия на территории Казахстана и других стран:</a:t>
            </a:r>
            <a:endParaRPr lang="en-US" sz="1400" dirty="0">
              <a:solidFill>
                <a:srgbClr val="172D52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172D52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регистрация объектов интеллектуальной собственности, включая товарные знаки, изобретения, промышленные образцы, объекты авторского права;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172D52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регистрация лицензионных договоров, договоров уступки;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172D52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включение объектов интеллектуальной собственности (товарные знаки) в Таможенный реестр объектов интеллектуальной собственности.   </a:t>
            </a:r>
            <a:endParaRPr lang="en-US" sz="1400" dirty="0">
              <a:solidFill>
                <a:srgbClr val="172D52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ru-RU" sz="1400" dirty="0">
                <a:solidFill>
                  <a:srgbClr val="172D52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Защита прав на объекты интеллектуальной собственности в Казахстане и других странах – представительство в гражданских спорах о защите права на объекты интеллектуальной собственности.</a:t>
            </a:r>
            <a:endParaRPr lang="en-US" sz="1400" dirty="0">
              <a:solidFill>
                <a:srgbClr val="172D52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ru-RU" sz="1400" dirty="0">
                <a:solidFill>
                  <a:srgbClr val="172D52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Представительство интересов клиентов в спорах с государственными органами, где предметом спора включает объекты интеллектуальной собственности. </a:t>
            </a:r>
            <a:endParaRPr lang="en-US" sz="1400" dirty="0">
              <a:solidFill>
                <a:srgbClr val="172D52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ru-RU" sz="1400" dirty="0">
                <a:solidFill>
                  <a:srgbClr val="172D52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Аудит объектов интеллектуальной собственности.  </a:t>
            </a:r>
            <a:endParaRPr lang="en-US" sz="1400" dirty="0">
              <a:solidFill>
                <a:srgbClr val="172D52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ru-RU" sz="1400" dirty="0">
                <a:solidFill>
                  <a:srgbClr val="172D52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Договорная работа и участие в переговорах. </a:t>
            </a:r>
            <a:endParaRPr lang="en-US" sz="1400" dirty="0">
              <a:solidFill>
                <a:srgbClr val="172D52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ru-RU" sz="1400" dirty="0">
                <a:solidFill>
                  <a:srgbClr val="172D52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Консультирование клиентов по вопросам охраны и защиты интеллектуальной собственности.</a:t>
            </a:r>
            <a:endParaRPr lang="en-US" sz="1400" dirty="0">
              <a:solidFill>
                <a:srgbClr val="172D52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D4AD06-34EA-4B57-8472-015E3DEA8293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949225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lvl="0" indent="-342900">
              <a:buFont typeface="+mj-lt"/>
              <a:buAutoNum type="arabicPeriod"/>
            </a:pPr>
            <a:r>
              <a:rPr lang="ru-RU" sz="1400" dirty="0">
                <a:solidFill>
                  <a:srgbClr val="172D52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Регистрационные действия на территории Казахстана и других стран:</a:t>
            </a:r>
            <a:endParaRPr lang="en-US" sz="1400" dirty="0">
              <a:solidFill>
                <a:srgbClr val="172D52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172D52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регистрация объектов интеллектуальной собственности, включая товарные знаки, изобретения, промышленные образцы, объекты авторского права;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172D52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регистрация лицензионных договоров, договоров уступки;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172D52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включение объектов интеллектуальной собственности (товарные знаки) в Таможенный реестр объектов интеллектуальной собственности.   </a:t>
            </a:r>
            <a:endParaRPr lang="en-US" sz="1400" dirty="0">
              <a:solidFill>
                <a:srgbClr val="172D52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ru-RU" sz="1400" dirty="0">
                <a:solidFill>
                  <a:srgbClr val="172D52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Защита прав на объекты интеллектуальной собственности в Казахстане и других странах – представительство в гражданских спорах о защите права на объекты интеллектуальной собственности.</a:t>
            </a:r>
            <a:endParaRPr lang="en-US" sz="1400" dirty="0">
              <a:solidFill>
                <a:srgbClr val="172D52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ru-RU" sz="1400" dirty="0">
                <a:solidFill>
                  <a:srgbClr val="172D52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Представительство интересов клиентов в спорах с государственными органами, где предметом спора включает объекты интеллектуальной собственности. </a:t>
            </a:r>
            <a:endParaRPr lang="en-US" sz="1400" dirty="0">
              <a:solidFill>
                <a:srgbClr val="172D52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ru-RU" sz="1400" dirty="0">
                <a:solidFill>
                  <a:srgbClr val="172D52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Аудит объектов интеллектуальной собственности.  </a:t>
            </a:r>
            <a:endParaRPr lang="en-US" sz="1400" dirty="0">
              <a:solidFill>
                <a:srgbClr val="172D52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ru-RU" sz="1400" dirty="0">
                <a:solidFill>
                  <a:srgbClr val="172D52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Договорная работа и участие в переговорах. </a:t>
            </a:r>
            <a:endParaRPr lang="en-US" sz="1400" dirty="0">
              <a:solidFill>
                <a:srgbClr val="172D52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ru-RU" sz="1400" dirty="0">
                <a:solidFill>
                  <a:srgbClr val="172D52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Консультирование клиентов по вопросам охраны и защиты интеллектуальной собственности.</a:t>
            </a:r>
            <a:endParaRPr lang="en-US" sz="1400" dirty="0">
              <a:solidFill>
                <a:srgbClr val="172D52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D4AD06-34EA-4B57-8472-015E3DEA8293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06305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lvl="0" indent="-342900">
              <a:buFont typeface="+mj-lt"/>
              <a:buAutoNum type="arabicPeriod"/>
            </a:pPr>
            <a:r>
              <a:rPr lang="ru-RU" sz="1400" dirty="0">
                <a:solidFill>
                  <a:srgbClr val="172D52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Регистрационные действия на территории Казахстана и других стран:</a:t>
            </a:r>
            <a:endParaRPr lang="en-US" sz="1400" dirty="0">
              <a:solidFill>
                <a:srgbClr val="172D52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172D52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регистрация объектов интеллектуальной собственности, включая товарные знаки, изобретения, промышленные образцы, объекты авторского права;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172D52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регистрация лицензионных договоров, договоров уступки;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172D52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включение объектов интеллектуальной собственности (товарные знаки) в Таможенный реестр объектов интеллектуальной собственности.   </a:t>
            </a:r>
            <a:endParaRPr lang="en-US" sz="1400" dirty="0">
              <a:solidFill>
                <a:srgbClr val="172D52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ru-RU" sz="1400" dirty="0">
                <a:solidFill>
                  <a:srgbClr val="172D52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Защита прав на объекты интеллектуальной собственности в Казахстане и других странах – представительство в гражданских спорах о защите права на объекты интеллектуальной собственности.</a:t>
            </a:r>
            <a:endParaRPr lang="en-US" sz="1400" dirty="0">
              <a:solidFill>
                <a:srgbClr val="172D52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ru-RU" sz="1400" dirty="0">
                <a:solidFill>
                  <a:srgbClr val="172D52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Представительство интересов клиентов в спорах с государственными органами, где предметом спора включает объекты интеллектуальной собственности. </a:t>
            </a:r>
            <a:endParaRPr lang="en-US" sz="1400" dirty="0">
              <a:solidFill>
                <a:srgbClr val="172D52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ru-RU" sz="1400" dirty="0">
                <a:solidFill>
                  <a:srgbClr val="172D52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Аудит объектов интеллектуальной собственности.  </a:t>
            </a:r>
            <a:endParaRPr lang="en-US" sz="1400" dirty="0">
              <a:solidFill>
                <a:srgbClr val="172D52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ru-RU" sz="1400" dirty="0">
                <a:solidFill>
                  <a:srgbClr val="172D52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Договорная работа и участие в переговорах. </a:t>
            </a:r>
            <a:endParaRPr lang="en-US" sz="1400" dirty="0">
              <a:solidFill>
                <a:srgbClr val="172D52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ru-RU" sz="1400" dirty="0">
                <a:solidFill>
                  <a:srgbClr val="172D52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Консультирование клиентов по вопросам охраны и защиты интеллектуальной собственности.</a:t>
            </a:r>
            <a:endParaRPr lang="en-US" sz="1400" dirty="0">
              <a:solidFill>
                <a:srgbClr val="172D52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D4AD06-34EA-4B57-8472-015E3DEA8293}" type="slidenum">
              <a:rPr lang="ru-RU" smtClean="0"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374410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lvl="0" indent="-342900">
              <a:buFont typeface="+mj-lt"/>
              <a:buAutoNum type="arabicPeriod"/>
            </a:pPr>
            <a:r>
              <a:rPr lang="ru-RU" sz="1400" dirty="0">
                <a:solidFill>
                  <a:srgbClr val="172D52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Регистрационные действия на территории Казахстана и других стран:</a:t>
            </a:r>
            <a:endParaRPr lang="en-US" sz="1400" dirty="0">
              <a:solidFill>
                <a:srgbClr val="172D52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172D52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регистрация объектов интеллектуальной собственности, включая товарные знаки, изобретения, промышленные образцы, объекты авторского права;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172D52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регистрация лицензионных договоров, договоров уступки;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172D52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включение объектов интеллектуальной собственности (товарные знаки) в Таможенный реестр объектов интеллектуальной собственности.   </a:t>
            </a:r>
            <a:endParaRPr lang="en-US" sz="1400" dirty="0">
              <a:solidFill>
                <a:srgbClr val="172D52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ru-RU" sz="1400" dirty="0">
                <a:solidFill>
                  <a:srgbClr val="172D52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Защита прав на объекты интеллектуальной собственности в Казахстане и других странах – представительство в гражданских спорах о защите права на объекты интеллектуальной собственности.</a:t>
            </a:r>
            <a:endParaRPr lang="en-US" sz="1400" dirty="0">
              <a:solidFill>
                <a:srgbClr val="172D52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ru-RU" sz="1400" dirty="0">
                <a:solidFill>
                  <a:srgbClr val="172D52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Представительство интересов клиентов в спорах с государственными органами, где предметом спора включает объекты интеллектуальной собственности. </a:t>
            </a:r>
            <a:endParaRPr lang="en-US" sz="1400" dirty="0">
              <a:solidFill>
                <a:srgbClr val="172D52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ru-RU" sz="1400" dirty="0">
                <a:solidFill>
                  <a:srgbClr val="172D52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Аудит объектов интеллектуальной собственности.  </a:t>
            </a:r>
            <a:endParaRPr lang="en-US" sz="1400" dirty="0">
              <a:solidFill>
                <a:srgbClr val="172D52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ru-RU" sz="1400" dirty="0">
                <a:solidFill>
                  <a:srgbClr val="172D52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Договорная работа и участие в переговорах. </a:t>
            </a:r>
            <a:endParaRPr lang="en-US" sz="1400" dirty="0">
              <a:solidFill>
                <a:srgbClr val="172D52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ru-RU" sz="1400" dirty="0">
                <a:solidFill>
                  <a:srgbClr val="172D52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Консультирование клиентов по вопросам охраны и защиты интеллектуальной собственности.</a:t>
            </a:r>
            <a:endParaRPr lang="en-US" sz="1400" dirty="0">
              <a:solidFill>
                <a:srgbClr val="172D52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D4AD06-34EA-4B57-8472-015E3DEA8293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88707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lvl="0" indent="-342900">
              <a:buFont typeface="+mj-lt"/>
              <a:buAutoNum type="arabicPeriod"/>
            </a:pPr>
            <a:r>
              <a:rPr lang="ru-RU" sz="1400" dirty="0">
                <a:solidFill>
                  <a:srgbClr val="172D52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Регистрационные действия на территории Казахстана и других стран:</a:t>
            </a:r>
            <a:endParaRPr lang="en-US" sz="1400" dirty="0">
              <a:solidFill>
                <a:srgbClr val="172D52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172D52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регистрация объектов интеллектуальной собственности, включая товарные знаки, изобретения, промышленные образцы, объекты авторского права;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172D52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регистрация лицензионных договоров, договоров уступки;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172D52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включение объектов интеллектуальной собственности (товарные знаки) в Таможенный реестр объектов интеллектуальной собственности.   </a:t>
            </a:r>
            <a:endParaRPr lang="en-US" sz="1400" dirty="0">
              <a:solidFill>
                <a:srgbClr val="172D52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ru-RU" sz="1400" dirty="0">
                <a:solidFill>
                  <a:srgbClr val="172D52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Защита прав на объекты интеллектуальной собственности в Казахстане и других странах – представительство в гражданских спорах о защите права на объекты интеллектуальной собственности.</a:t>
            </a:r>
            <a:endParaRPr lang="en-US" sz="1400" dirty="0">
              <a:solidFill>
                <a:srgbClr val="172D52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ru-RU" sz="1400" dirty="0">
                <a:solidFill>
                  <a:srgbClr val="172D52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Представительство интересов клиентов в спорах с государственными органами, где предметом спора включает объекты интеллектуальной собственности. </a:t>
            </a:r>
            <a:endParaRPr lang="en-US" sz="1400" dirty="0">
              <a:solidFill>
                <a:srgbClr val="172D52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ru-RU" sz="1400" dirty="0">
                <a:solidFill>
                  <a:srgbClr val="172D52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Аудит объектов интеллектуальной собственности.  </a:t>
            </a:r>
            <a:endParaRPr lang="en-US" sz="1400" dirty="0">
              <a:solidFill>
                <a:srgbClr val="172D52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ru-RU" sz="1400" dirty="0">
                <a:solidFill>
                  <a:srgbClr val="172D52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Договорная работа и участие в переговорах. </a:t>
            </a:r>
            <a:endParaRPr lang="en-US" sz="1400" dirty="0">
              <a:solidFill>
                <a:srgbClr val="172D52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ru-RU" sz="1400" dirty="0">
                <a:solidFill>
                  <a:srgbClr val="172D52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Консультирование клиентов по вопросам охраны и защиты интеллектуальной собственности.</a:t>
            </a:r>
            <a:endParaRPr lang="en-US" sz="1400" dirty="0">
              <a:solidFill>
                <a:srgbClr val="172D52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D4AD06-34EA-4B57-8472-015E3DEA8293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23269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lvl="0" indent="-342900">
              <a:buFont typeface="+mj-lt"/>
              <a:buAutoNum type="arabicPeriod"/>
            </a:pPr>
            <a:r>
              <a:rPr lang="ru-RU" sz="1400" dirty="0">
                <a:solidFill>
                  <a:srgbClr val="172D52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Регистрационные действия на территории Казахстана и других стран:</a:t>
            </a:r>
            <a:endParaRPr lang="en-US" sz="1400" dirty="0">
              <a:solidFill>
                <a:srgbClr val="172D52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172D52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регистрация объектов интеллектуальной собственности, включая товарные знаки, изобретения, промышленные образцы, объекты авторского права;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172D52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регистрация лицензионных договоров, договоров уступки;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172D52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включение объектов интеллектуальной собственности (товарные знаки) в Таможенный реестр объектов интеллектуальной собственности.   </a:t>
            </a:r>
            <a:endParaRPr lang="en-US" sz="1400" dirty="0">
              <a:solidFill>
                <a:srgbClr val="172D52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ru-RU" sz="1400" dirty="0">
                <a:solidFill>
                  <a:srgbClr val="172D52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Защита прав на объекты интеллектуальной собственности в Казахстане и других странах – представительство в гражданских спорах о защите права на объекты интеллектуальной собственности.</a:t>
            </a:r>
            <a:endParaRPr lang="en-US" sz="1400" dirty="0">
              <a:solidFill>
                <a:srgbClr val="172D52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ru-RU" sz="1400" dirty="0">
                <a:solidFill>
                  <a:srgbClr val="172D52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Представительство интересов клиентов в спорах с государственными органами, где предметом спора включает объекты интеллектуальной собственности. </a:t>
            </a:r>
            <a:endParaRPr lang="en-US" sz="1400" dirty="0">
              <a:solidFill>
                <a:srgbClr val="172D52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ru-RU" sz="1400" dirty="0">
                <a:solidFill>
                  <a:srgbClr val="172D52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Аудит объектов интеллектуальной собственности.  </a:t>
            </a:r>
            <a:endParaRPr lang="en-US" sz="1400" dirty="0">
              <a:solidFill>
                <a:srgbClr val="172D52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ru-RU" sz="1400" dirty="0">
                <a:solidFill>
                  <a:srgbClr val="172D52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Договорная работа и участие в переговорах. </a:t>
            </a:r>
            <a:endParaRPr lang="en-US" sz="1400" dirty="0">
              <a:solidFill>
                <a:srgbClr val="172D52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ru-RU" sz="1400" dirty="0">
                <a:solidFill>
                  <a:srgbClr val="172D52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Консультирование клиентов по вопросам охраны и защиты интеллектуальной собственности.</a:t>
            </a:r>
            <a:endParaRPr lang="en-US" sz="1400" dirty="0">
              <a:solidFill>
                <a:srgbClr val="172D52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D4AD06-34EA-4B57-8472-015E3DEA8293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438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lvl="0" indent="-342900">
              <a:buFont typeface="+mj-lt"/>
              <a:buAutoNum type="arabicPeriod"/>
            </a:pPr>
            <a:r>
              <a:rPr lang="ru-RU" sz="1400" dirty="0">
                <a:solidFill>
                  <a:srgbClr val="172D52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Регистрационные действия на территории Казахстана и других стран:</a:t>
            </a:r>
            <a:endParaRPr lang="en-US" sz="1400" dirty="0">
              <a:solidFill>
                <a:srgbClr val="172D52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172D52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регистрация объектов интеллектуальной собственности, включая товарные знаки, изобретения, промышленные образцы, объекты авторского права;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172D52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регистрация лицензионных договоров, договоров уступки;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172D52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включение объектов интеллектуальной собственности (товарные знаки) в Таможенный реестр объектов интеллектуальной собственности.   </a:t>
            </a:r>
            <a:endParaRPr lang="en-US" sz="1400" dirty="0">
              <a:solidFill>
                <a:srgbClr val="172D52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ru-RU" sz="1400" dirty="0">
                <a:solidFill>
                  <a:srgbClr val="172D52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Защита прав на объекты интеллектуальной собственности в Казахстане и других странах – представительство в гражданских спорах о защите права на объекты интеллектуальной собственности.</a:t>
            </a:r>
            <a:endParaRPr lang="en-US" sz="1400" dirty="0">
              <a:solidFill>
                <a:srgbClr val="172D52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ru-RU" sz="1400" dirty="0">
                <a:solidFill>
                  <a:srgbClr val="172D52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Представительство интересов клиентов в спорах с государственными органами, где предметом спора включает объекты интеллектуальной собственности. </a:t>
            </a:r>
            <a:endParaRPr lang="en-US" sz="1400" dirty="0">
              <a:solidFill>
                <a:srgbClr val="172D52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ru-RU" sz="1400" dirty="0">
                <a:solidFill>
                  <a:srgbClr val="172D52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Аудит объектов интеллектуальной собственности.  </a:t>
            </a:r>
            <a:endParaRPr lang="en-US" sz="1400" dirty="0">
              <a:solidFill>
                <a:srgbClr val="172D52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ru-RU" sz="1400" dirty="0">
                <a:solidFill>
                  <a:srgbClr val="172D52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Договорная работа и участие в переговорах. </a:t>
            </a:r>
            <a:endParaRPr lang="en-US" sz="1400" dirty="0">
              <a:solidFill>
                <a:srgbClr val="172D52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ru-RU" sz="1400" dirty="0">
                <a:solidFill>
                  <a:srgbClr val="172D52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Консультирование клиентов по вопросам охраны и защиты интеллектуальной собственности.</a:t>
            </a:r>
            <a:endParaRPr lang="en-US" sz="1400" dirty="0">
              <a:solidFill>
                <a:srgbClr val="172D52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D4AD06-34EA-4B57-8472-015E3DEA8293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234280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lvl="0" indent="-342900">
              <a:buFont typeface="+mj-lt"/>
              <a:buAutoNum type="arabicPeriod"/>
            </a:pPr>
            <a:r>
              <a:rPr lang="ru-RU" sz="1400" dirty="0">
                <a:solidFill>
                  <a:srgbClr val="172D52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Регистрационные действия на территории Казахстана и других стран:</a:t>
            </a:r>
            <a:endParaRPr lang="en-US" sz="1400" dirty="0">
              <a:solidFill>
                <a:srgbClr val="172D52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172D52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регистрация объектов интеллектуальной собственности, включая товарные знаки, изобретения, промышленные образцы, объекты авторского права;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172D52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регистрация лицензионных договоров, договоров уступки;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172D52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включение объектов интеллектуальной собственности (товарные знаки) в Таможенный реестр объектов интеллектуальной собственности.   </a:t>
            </a:r>
            <a:endParaRPr lang="en-US" sz="1400" dirty="0">
              <a:solidFill>
                <a:srgbClr val="172D52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ru-RU" sz="1400" dirty="0">
                <a:solidFill>
                  <a:srgbClr val="172D52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Защита прав на объекты интеллектуальной собственности в Казахстане и других странах – представительство в гражданских спорах о защите права на объекты интеллектуальной собственности.</a:t>
            </a:r>
            <a:endParaRPr lang="en-US" sz="1400" dirty="0">
              <a:solidFill>
                <a:srgbClr val="172D52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ru-RU" sz="1400" dirty="0">
                <a:solidFill>
                  <a:srgbClr val="172D52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Представительство интересов клиентов в спорах с государственными органами, где предметом спора включает объекты интеллектуальной собственности. </a:t>
            </a:r>
            <a:endParaRPr lang="en-US" sz="1400" dirty="0">
              <a:solidFill>
                <a:srgbClr val="172D52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ru-RU" sz="1400" dirty="0">
                <a:solidFill>
                  <a:srgbClr val="172D52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Аудит объектов интеллектуальной собственности.  </a:t>
            </a:r>
            <a:endParaRPr lang="en-US" sz="1400" dirty="0">
              <a:solidFill>
                <a:srgbClr val="172D52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ru-RU" sz="1400" dirty="0">
                <a:solidFill>
                  <a:srgbClr val="172D52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Договорная работа и участие в переговорах. </a:t>
            </a:r>
            <a:endParaRPr lang="en-US" sz="1400" dirty="0">
              <a:solidFill>
                <a:srgbClr val="172D52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ru-RU" sz="1400" dirty="0">
                <a:solidFill>
                  <a:srgbClr val="172D52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Консультирование клиентов по вопросам охраны и защиты интеллектуальной собственности.</a:t>
            </a:r>
            <a:endParaRPr lang="en-US" sz="1400" dirty="0">
              <a:solidFill>
                <a:srgbClr val="172D52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D4AD06-34EA-4B57-8472-015E3DEA8293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426783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lvl="0" indent="-342900">
              <a:buFont typeface="+mj-lt"/>
              <a:buAutoNum type="arabicPeriod"/>
            </a:pPr>
            <a:r>
              <a:rPr lang="ru-RU" sz="1400" dirty="0">
                <a:solidFill>
                  <a:srgbClr val="172D52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Регистрационные действия на территории Казахстана и других стран:</a:t>
            </a:r>
            <a:endParaRPr lang="en-US" sz="1400" dirty="0">
              <a:solidFill>
                <a:srgbClr val="172D52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172D52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регистрация объектов интеллектуальной собственности, включая товарные знаки, изобретения, промышленные образцы, объекты авторского права;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172D52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регистрация лицензионных договоров, договоров уступки;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172D52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включение объектов интеллектуальной собственности (товарные знаки) в Таможенный реестр объектов интеллектуальной собственности.   </a:t>
            </a:r>
            <a:endParaRPr lang="en-US" sz="1400" dirty="0">
              <a:solidFill>
                <a:srgbClr val="172D52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ru-RU" sz="1400" dirty="0">
                <a:solidFill>
                  <a:srgbClr val="172D52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Защита прав на объекты интеллектуальной собственности в Казахстане и других странах – представительство в гражданских спорах о защите права на объекты интеллектуальной собственности.</a:t>
            </a:r>
            <a:endParaRPr lang="en-US" sz="1400" dirty="0">
              <a:solidFill>
                <a:srgbClr val="172D52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ru-RU" sz="1400" dirty="0">
                <a:solidFill>
                  <a:srgbClr val="172D52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Представительство интересов клиентов в спорах с государственными органами, где предметом спора включает объекты интеллектуальной собственности. </a:t>
            </a:r>
            <a:endParaRPr lang="en-US" sz="1400" dirty="0">
              <a:solidFill>
                <a:srgbClr val="172D52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ru-RU" sz="1400" dirty="0">
                <a:solidFill>
                  <a:srgbClr val="172D52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Аудит объектов интеллектуальной собственности.  </a:t>
            </a:r>
            <a:endParaRPr lang="en-US" sz="1400" dirty="0">
              <a:solidFill>
                <a:srgbClr val="172D52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ru-RU" sz="1400" dirty="0">
                <a:solidFill>
                  <a:srgbClr val="172D52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Договорная работа и участие в переговорах. </a:t>
            </a:r>
            <a:endParaRPr lang="en-US" sz="1400" dirty="0">
              <a:solidFill>
                <a:srgbClr val="172D52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ru-RU" sz="1400" dirty="0">
                <a:solidFill>
                  <a:srgbClr val="172D52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Консультирование клиентов по вопросам охраны и защиты интеллектуальной собственности.</a:t>
            </a:r>
            <a:endParaRPr lang="en-US" sz="1400" dirty="0">
              <a:solidFill>
                <a:srgbClr val="172D52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D4AD06-34EA-4B57-8472-015E3DEA8293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831153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lvl="0" indent="-342900">
              <a:buFont typeface="+mj-lt"/>
              <a:buAutoNum type="arabicPeriod"/>
            </a:pPr>
            <a:r>
              <a:rPr lang="ru-RU" sz="1400" dirty="0">
                <a:solidFill>
                  <a:srgbClr val="172D52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Регистрационные действия на территории Казахстана и других стран:</a:t>
            </a:r>
            <a:endParaRPr lang="en-US" sz="1400" dirty="0">
              <a:solidFill>
                <a:srgbClr val="172D52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172D52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регистрация объектов интеллектуальной собственности, включая товарные знаки, изобретения, промышленные образцы, объекты авторского права;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172D52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регистрация лицензионных договоров, договоров уступки;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172D52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включение объектов интеллектуальной собственности (товарные знаки) в Таможенный реестр объектов интеллектуальной собственности.   </a:t>
            </a:r>
            <a:endParaRPr lang="en-US" sz="1400" dirty="0">
              <a:solidFill>
                <a:srgbClr val="172D52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ru-RU" sz="1400" dirty="0">
                <a:solidFill>
                  <a:srgbClr val="172D52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Защита прав на объекты интеллектуальной собственности в Казахстане и других странах – представительство в гражданских спорах о защите права на объекты интеллектуальной собственности.</a:t>
            </a:r>
            <a:endParaRPr lang="en-US" sz="1400" dirty="0">
              <a:solidFill>
                <a:srgbClr val="172D52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ru-RU" sz="1400" dirty="0">
                <a:solidFill>
                  <a:srgbClr val="172D52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Представительство интересов клиентов в спорах с государственными органами, где предметом спора включает объекты интеллектуальной собственности. </a:t>
            </a:r>
            <a:endParaRPr lang="en-US" sz="1400" dirty="0">
              <a:solidFill>
                <a:srgbClr val="172D52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ru-RU" sz="1400" dirty="0">
                <a:solidFill>
                  <a:srgbClr val="172D52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Аудит объектов интеллектуальной собственности.  </a:t>
            </a:r>
            <a:endParaRPr lang="en-US" sz="1400" dirty="0">
              <a:solidFill>
                <a:srgbClr val="172D52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ru-RU" sz="1400" dirty="0">
                <a:solidFill>
                  <a:srgbClr val="172D52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Договорная работа и участие в переговорах. </a:t>
            </a:r>
            <a:endParaRPr lang="en-US" sz="1400" dirty="0">
              <a:solidFill>
                <a:srgbClr val="172D52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ru-RU" sz="1400" dirty="0">
                <a:solidFill>
                  <a:srgbClr val="172D52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Консультирование клиентов по вопросам охраны и защиты интеллектуальной собственности.</a:t>
            </a:r>
            <a:endParaRPr lang="en-US" sz="1400" dirty="0">
              <a:solidFill>
                <a:srgbClr val="172D52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D4AD06-34EA-4B57-8472-015E3DEA8293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83506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78683-4B54-4263-BF88-2A6B0571D488}" type="datetimeFigureOut">
              <a:rPr lang="ru-RU" smtClean="0"/>
              <a:t>20.04.2021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55AFB-58BE-4B79-AA7B-B23F0700EEEE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045939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78683-4B54-4263-BF88-2A6B0571D488}" type="datetimeFigureOut">
              <a:rPr lang="ru-RU" smtClean="0"/>
              <a:t>20.04.2021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55AFB-58BE-4B79-AA7B-B23F0700EE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3302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78683-4B54-4263-BF88-2A6B0571D488}" type="datetimeFigureOut">
              <a:rPr lang="ru-RU" smtClean="0"/>
              <a:t>20.04.2021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55AFB-58BE-4B79-AA7B-B23F0700EE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66324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Изображение выглядит как стол&#10;&#10;Автоматически созданное описание">
            <a:extLst>
              <a:ext uri="{FF2B5EF4-FFF2-40B4-BE49-F238E27FC236}">
                <a16:creationId xmlns:a16="http://schemas.microsoft.com/office/drawing/2014/main" id="{6BB49B89-96FB-41A3-9507-1992953DC14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6510" y="518083"/>
            <a:ext cx="2435415" cy="1052099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EDA6724-C788-4DD4-B41B-2E532ADCBC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2134E76D-CF0B-445F-AC5E-592208C206C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826540F-9866-48ED-83BD-8BEA11B878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803EA-54D8-478B-B444-6A81ECB3821E}" type="datetimeFigureOut">
              <a:rPr lang="ru-RU" smtClean="0"/>
              <a:t>20.04.2021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BB87FB2-DD8E-4891-877C-2BE1DBAAC4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0F17C9C-C037-4A5E-80BF-1D46908E72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434C0-53BA-4E48-B9A5-09F366A855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64310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D1BE1C5-B831-455A-A37B-203046FF65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EADFE59-78DF-4B5B-B434-FB4AB9DB52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5DA0757-20C9-4F51-B0E3-E47648DE38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803EA-54D8-478B-B444-6A81ECB3821E}" type="datetimeFigureOut">
              <a:rPr lang="ru-RU" smtClean="0"/>
              <a:t>20.04.2021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0042ECC-46BE-484A-A975-7841776E8F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54D5DF3-6EA2-4209-81FB-D3AA35192F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434C0-53BA-4E48-B9A5-09F366A855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85898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6252D98-221E-4671-AEAF-1B0228D896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78A110F-BD60-4E45-82B8-179FF174EA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1079DEF-B6E0-41A5-B61F-1E8FE7933A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803EA-54D8-478B-B444-6A81ECB3821E}" type="datetimeFigureOut">
              <a:rPr lang="ru-RU" smtClean="0"/>
              <a:t>20.04.2021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C8C0545-094F-4921-8A56-AEC9705950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EDA09E4-F75C-4649-BEAF-B5CD789DD2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434C0-53BA-4E48-B9A5-09F366A855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46541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C35933E-26F5-4C3E-9DD5-BD4AA4D9D3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EDB2A6A-9E27-497B-84EF-CDABF8FBC88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9A9EE09F-801A-482C-A312-3DFBD88B83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A9AA66E-6A97-45FA-9A81-B586C21061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803EA-54D8-478B-B444-6A81ECB3821E}" type="datetimeFigureOut">
              <a:rPr lang="ru-RU" smtClean="0"/>
              <a:t>20.04.2021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807E444-8DA1-4931-84B5-8C68E8D835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B92E199-37E8-4A0D-8B42-17906EE14E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434C0-53BA-4E48-B9A5-09F366A855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ADE89E7-8956-4840-A1D3-8C47446C6B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4105626-B76B-4884-AD38-4CB30F75B2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6AA1EDBF-2D41-45F3-871F-0C65F22035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B858B3BC-78E6-4076-96DC-548923ED6F9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E84A6B87-B2C9-4F07-AA40-6F09D6C08CB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5A240172-5C59-4EC9-A808-19072C98C9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803EA-54D8-478B-B444-6A81ECB3821E}" type="datetimeFigureOut">
              <a:rPr lang="ru-RU" smtClean="0"/>
              <a:t>20.04.2021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75A6B9DA-5D78-4303-9983-F77DF583E6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3A21FF43-70B1-4B0F-AA6E-8B8E059744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434C0-53BA-4E48-B9A5-09F366A855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656455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7F458C7-3D0F-4939-9367-82A9562AE7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0955F91E-C716-4CF4-99C1-3AD275E70A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803EA-54D8-478B-B444-6A81ECB3821E}" type="datetimeFigureOut">
              <a:rPr lang="ru-RU" smtClean="0"/>
              <a:t>20.04.2021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40220FBF-C9D8-477F-8165-AD151E4979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7FDB9D3F-1F72-4C8E-8F5B-827EA5BC41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434C0-53BA-4E48-B9A5-09F366A855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158516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BE92DB01-A77D-42AA-9076-FF5052E19E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803EA-54D8-478B-B444-6A81ECB3821E}" type="datetimeFigureOut">
              <a:rPr lang="ru-RU" smtClean="0"/>
              <a:t>20.04.2021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F99F3C9E-182D-485E-A9A8-1FE3808E3F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1CD879A0-E287-42CD-8A89-1ABF572B1A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434C0-53BA-4E48-B9A5-09F366A855F8}" type="slidenum">
              <a:rPr lang="ru-RU" smtClean="0"/>
              <a:t>‹#›</a:t>
            </a:fld>
            <a:endParaRPr lang="ru-RU"/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7924E71B-46E4-48C2-A537-918C084ABC48}"/>
              </a:ext>
            </a:extLst>
          </p:cNvPr>
          <p:cNvSpPr/>
          <p:nvPr userDrawn="1"/>
        </p:nvSpPr>
        <p:spPr>
          <a:xfrm>
            <a:off x="1999586" y="1617406"/>
            <a:ext cx="3480619" cy="2546555"/>
          </a:xfrm>
          <a:prstGeom prst="rect">
            <a:avLst/>
          </a:prstGeom>
          <a:noFill/>
          <a:ln w="28575">
            <a:solidFill>
              <a:srgbClr val="172D52"/>
            </a:solidFill>
          </a:ln>
          <a:scene3d>
            <a:camera prst="orthographicFront"/>
            <a:lightRig rig="threePt" dir="t"/>
          </a:scene3d>
          <a:sp3d contourW="12700">
            <a:contourClr>
              <a:srgbClr val="172D52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600316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42F0304-4413-47D0-AAE6-519F314F97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6F4DAD0-052F-4CFC-A90F-C723F91D0D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2F7C206D-04E3-4AD4-B049-65F88624D8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0C9373C-AC74-4332-B636-148B6BE08B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803EA-54D8-478B-B444-6A81ECB3821E}" type="datetimeFigureOut">
              <a:rPr lang="ru-RU" smtClean="0"/>
              <a:t>20.04.2021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02C6BE4-C7EC-4BC6-9C1F-9BA2B25BA4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802637B-E201-466D-8C3F-AAE88C0D22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434C0-53BA-4E48-B9A5-09F366A855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2456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78683-4B54-4263-BF88-2A6B0571D488}" type="datetimeFigureOut">
              <a:rPr lang="ru-RU" smtClean="0"/>
              <a:t>20.04.2021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55AFB-58BE-4B79-AA7B-B23F0700EE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078716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3B7CD4D-3672-4DA5-A694-F8EA1A2A40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AB30E171-79FC-4039-8AF2-0500DA6FC13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ECD1E12A-D65B-4959-B2C6-43D8DA3E83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6933491-943A-4190-8AD6-BC672E5410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803EA-54D8-478B-B444-6A81ECB3821E}" type="datetimeFigureOut">
              <a:rPr lang="ru-RU" smtClean="0"/>
              <a:t>20.04.2021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E3F3EAA-E8E3-4450-96F9-DAEF8C0E3B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7B5811E-7019-4518-A43E-80D5776CFE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434C0-53BA-4E48-B9A5-09F366A855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308392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F4CA6A9-4CB1-45C5-9CBD-7319BCED58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7301CC4F-41DB-44D7-89D3-31533008C6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D11EEEF-C7A3-4401-9E6F-555AFE56ED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803EA-54D8-478B-B444-6A81ECB3821E}" type="datetimeFigureOut">
              <a:rPr lang="ru-RU" smtClean="0"/>
              <a:t>20.04.2021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E91B422-7CE7-4512-B1F1-A97F245C11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3E84584-E29E-4543-9B17-8E2740113F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434C0-53BA-4E48-B9A5-09F366A855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838329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C69B4C4C-4E03-40FE-8F34-7F8D945AF9D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E91C2EAF-A0C7-4A70-9036-7EDBE45940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9A7771A-330D-4C63-8D1F-24035AAA62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803EA-54D8-478B-B444-6A81ECB3821E}" type="datetimeFigureOut">
              <a:rPr lang="ru-RU" smtClean="0"/>
              <a:t>20.04.2021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DF04421-9F38-4638-92CF-C1C416322B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4271C0F-5656-4B63-8871-7D25FE1066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434C0-53BA-4E48-B9A5-09F366A855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34451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78683-4B54-4263-BF88-2A6B0571D488}" type="datetimeFigureOut">
              <a:rPr lang="ru-RU" smtClean="0"/>
              <a:t>20.04.2021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55AFB-58BE-4B79-AA7B-B23F0700EE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54145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78683-4B54-4263-BF88-2A6B0571D488}" type="datetimeFigureOut">
              <a:rPr lang="ru-RU" smtClean="0"/>
              <a:t>20.04.2021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55AFB-58BE-4B79-AA7B-B23F0700EE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59301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78683-4B54-4263-BF88-2A6B0571D488}" type="datetimeFigureOut">
              <a:rPr lang="ru-RU" smtClean="0"/>
              <a:t>20.04.2021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55AFB-58BE-4B79-AA7B-B23F0700EE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4285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78683-4B54-4263-BF88-2A6B0571D488}" type="datetimeFigureOut">
              <a:rPr lang="ru-RU" smtClean="0"/>
              <a:t>20.04.2021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55AFB-58BE-4B79-AA7B-B23F0700EE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70127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78683-4B54-4263-BF88-2A6B0571D488}" type="datetimeFigureOut">
              <a:rPr lang="ru-RU" smtClean="0"/>
              <a:t>20.04.2021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55AFB-58BE-4B79-AA7B-B23F0700EE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12283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78683-4B54-4263-BF88-2A6B0571D488}" type="datetimeFigureOut">
              <a:rPr lang="ru-RU" smtClean="0"/>
              <a:t>20.04.2021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55AFB-58BE-4B79-AA7B-B23F0700EE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18211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78683-4B54-4263-BF88-2A6B0571D488}" type="datetimeFigureOut">
              <a:rPr lang="ru-RU" smtClean="0"/>
              <a:t>20.04.2021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55AFB-58BE-4B79-AA7B-B23F0700EE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45220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678683-4B54-4263-BF88-2A6B0571D488}" type="datetimeFigureOut">
              <a:rPr lang="ru-RU" smtClean="0"/>
              <a:t>20.04.2021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755AFB-58BE-4B79-AA7B-B23F0700EE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63467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27941A4-DA51-465A-BC30-7C295D09EA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6E83033-8E13-4169-B796-9EA94B3F6B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B8A56B0-6B38-40FA-87A6-00EB56BF43B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F803EA-54D8-478B-B444-6A81ECB3821E}" type="datetimeFigureOut">
              <a:rPr lang="ru-RU" smtClean="0"/>
              <a:t>20.04.2021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B638BF6-E882-4C78-9A34-7DE773BE1D8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D92EE19-2869-4879-8D0C-BCEF4B56D4F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0434C0-53BA-4E48-B9A5-09F366A855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565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bt@tkl.kz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Relationship Id="rId4" Type="http://schemas.openxmlformats.org/officeDocument/2006/relationships/hyperlink" Target="http://www.tkl.kz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Изображение выглядит как стол&#10;&#10;Автоматически созданное описание">
            <a:extLst>
              <a:ext uri="{FF2B5EF4-FFF2-40B4-BE49-F238E27FC236}">
                <a16:creationId xmlns:a16="http://schemas.microsoft.com/office/drawing/2014/main" id="{4C1E56F5-347D-40D0-B39D-CE6AB3495C4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6510" y="518083"/>
            <a:ext cx="2435415" cy="1052099"/>
          </a:xfrm>
          <a:prstGeom prst="rect">
            <a:avLst/>
          </a:prstGeom>
        </p:spPr>
      </p:pic>
      <p:sp>
        <p:nvSpPr>
          <p:cNvPr id="22" name="TextBox 21">
            <a:extLst>
              <a:ext uri="{FF2B5EF4-FFF2-40B4-BE49-F238E27FC236}">
                <a16:creationId xmlns:a16="http://schemas.microsoft.com/office/drawing/2014/main" id="{8BF6548D-C1F2-4133-943A-B634E10EC9E4}"/>
              </a:ext>
            </a:extLst>
          </p:cNvPr>
          <p:cNvSpPr txBox="1"/>
          <p:nvPr/>
        </p:nvSpPr>
        <p:spPr>
          <a:xfrm>
            <a:off x="7871939" y="5287817"/>
            <a:ext cx="37199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b="1" dirty="0">
                <a:solidFill>
                  <a:srgbClr val="172D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Бахыт Тукулов, Партнер</a:t>
            </a:r>
            <a:endParaRPr lang="en-US" b="1" dirty="0">
              <a:solidFill>
                <a:srgbClr val="172D5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Заголовок 9">
            <a:extLst>
              <a:ext uri="{FF2B5EF4-FFF2-40B4-BE49-F238E27FC236}">
                <a16:creationId xmlns:a16="http://schemas.microsoft.com/office/drawing/2014/main" id="{5AF90F48-D75E-4429-ABE8-1EBCFF51DA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2508" y="2868953"/>
            <a:ext cx="9146984" cy="1120093"/>
          </a:xfrm>
        </p:spPr>
        <p:txBody>
          <a:bodyPr>
            <a:normAutofit/>
          </a:bodyPr>
          <a:lstStyle/>
          <a:p>
            <a:pPr algn="ctr"/>
            <a:r>
              <a:rPr lang="kk-KZ" sz="3200" b="1" dirty="0">
                <a:solidFill>
                  <a:srgbClr val="172D52"/>
                </a:solidFill>
                <a:latin typeface="+mn-lt"/>
                <a:cs typeface="Helvetica" panose="020B0604020202020204" pitchFamily="34" charset="0"/>
              </a:rPr>
              <a:t>Взыскание задолженности в </a:t>
            </a:r>
            <a:br>
              <a:rPr lang="kk-KZ" sz="3200" b="1" dirty="0">
                <a:solidFill>
                  <a:srgbClr val="172D52"/>
                </a:solidFill>
                <a:latin typeface="+mn-lt"/>
                <a:cs typeface="Helvetica" panose="020B0604020202020204" pitchFamily="34" charset="0"/>
              </a:rPr>
            </a:br>
            <a:r>
              <a:rPr lang="ru-RU" sz="3200" b="1" dirty="0">
                <a:solidFill>
                  <a:srgbClr val="172D52"/>
                </a:solidFill>
                <a:latin typeface="+mn-lt"/>
                <a:cs typeface="Helvetica" panose="020B0604020202020204" pitchFamily="34" charset="0"/>
              </a:rPr>
              <a:t>Республике Казахстан</a:t>
            </a:r>
            <a:endParaRPr lang="ru-KZ" sz="3200" b="1" dirty="0">
              <a:solidFill>
                <a:srgbClr val="172D52"/>
              </a:solidFill>
              <a:latin typeface="+mn-lt"/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40169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Изображение выглядит как стол&#10;&#10;Автоматически созданное описание">
            <a:extLst>
              <a:ext uri="{FF2B5EF4-FFF2-40B4-BE49-F238E27FC236}">
                <a16:creationId xmlns:a16="http://schemas.microsoft.com/office/drawing/2014/main" id="{4C1E56F5-347D-40D0-B39D-CE6AB3495C4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8403" y="518084"/>
            <a:ext cx="1505524" cy="650386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50BD8B3-E5F4-4E6F-94C1-7D095542C3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073" y="518084"/>
            <a:ext cx="8805487" cy="708832"/>
          </a:xfrm>
        </p:spPr>
        <p:txBody>
          <a:bodyPr>
            <a:normAutofit fontScale="90000"/>
          </a:bodyPr>
          <a:lstStyle/>
          <a:p>
            <a:r>
              <a:rPr lang="ru-RU" sz="2800" b="1" dirty="0">
                <a:solidFill>
                  <a:srgbClr val="172D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Потенциальные преимущества (3) исполнительное производство:</a:t>
            </a:r>
          </a:p>
        </p:txBody>
      </p:sp>
      <p:cxnSp>
        <p:nvCxnSpPr>
          <p:cNvPr id="15" name="Straight Connector 39">
            <a:extLst>
              <a:ext uri="{FF2B5EF4-FFF2-40B4-BE49-F238E27FC236}">
                <a16:creationId xmlns:a16="http://schemas.microsoft.com/office/drawing/2014/main" id="{AADA40CB-5633-47C7-B8D5-1DA47722550E}"/>
              </a:ext>
            </a:extLst>
          </p:cNvPr>
          <p:cNvCxnSpPr>
            <a:cxnSpLocks/>
          </p:cNvCxnSpPr>
          <p:nvPr/>
        </p:nvCxnSpPr>
        <p:spPr>
          <a:xfrm flipH="1">
            <a:off x="628073" y="1394664"/>
            <a:ext cx="10963854" cy="0"/>
          </a:xfrm>
          <a:prstGeom prst="line">
            <a:avLst/>
          </a:prstGeom>
          <a:ln w="19050">
            <a:solidFill>
              <a:srgbClr val="172D52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3B0D21AA-3E21-4B6A-B39A-2D0CC17F8EF6}"/>
              </a:ext>
            </a:extLst>
          </p:cNvPr>
          <p:cNvSpPr txBox="1"/>
          <p:nvPr/>
        </p:nvSpPr>
        <p:spPr>
          <a:xfrm>
            <a:off x="628073" y="1914217"/>
            <a:ext cx="10512367" cy="44256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rgbClr val="172D52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Все судебные решения (за исключением судебных решений против государственных и </a:t>
            </a:r>
            <a:r>
              <a:rPr lang="ru-RU" sz="2400" dirty="0" err="1">
                <a:solidFill>
                  <a:srgbClr val="172D52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квазигосударственных</a:t>
            </a:r>
            <a:r>
              <a:rPr lang="ru-RU" sz="2400" dirty="0">
                <a:solidFill>
                  <a:srgbClr val="172D52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организаций) исполняются исключительно частными судебными исполнителями (ЧСИ);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rgbClr val="172D52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ЧСИ</a:t>
            </a:r>
            <a:r>
              <a:rPr lang="ru-RU" sz="2400" dirty="0">
                <a:solidFill>
                  <a:srgbClr val="172D52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имеют лицензии, а также обладают относительно схожими полномочиями в сравнении с государственными судебными исполнителями;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rgbClr val="172D52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ЧСИ</a:t>
            </a:r>
            <a:r>
              <a:rPr lang="ru-RU" sz="2400" dirty="0">
                <a:solidFill>
                  <a:srgbClr val="172D52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получают вознаграждение по регрессивной шкале (25-3% от взысканной суммы, но не более примерно 70 000 долларов США);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rgbClr val="172D52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Конкурентная среда</a:t>
            </a:r>
            <a:r>
              <a:rPr lang="ru-RU" sz="2400" dirty="0">
                <a:solidFill>
                  <a:srgbClr val="172D52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.</a:t>
            </a:r>
            <a:endParaRPr lang="ru-RU" sz="2400" dirty="0">
              <a:solidFill>
                <a:srgbClr val="172D52"/>
              </a:solidFill>
              <a:effectLst/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ru-RU" sz="2400" dirty="0">
              <a:solidFill>
                <a:srgbClr val="172D52"/>
              </a:solidFill>
              <a:effectLst/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19668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Изображение выглядит как стол&#10;&#10;Автоматически созданное описание">
            <a:extLst>
              <a:ext uri="{FF2B5EF4-FFF2-40B4-BE49-F238E27FC236}">
                <a16:creationId xmlns:a16="http://schemas.microsoft.com/office/drawing/2014/main" id="{4C1E56F5-347D-40D0-B39D-CE6AB3495C4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8403" y="518084"/>
            <a:ext cx="1505524" cy="650386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50BD8B3-E5F4-4E6F-94C1-7D095542C3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072" y="518084"/>
            <a:ext cx="8363527" cy="708832"/>
          </a:xfrm>
        </p:spPr>
        <p:txBody>
          <a:bodyPr>
            <a:normAutofit/>
          </a:bodyPr>
          <a:lstStyle/>
          <a:p>
            <a:r>
              <a:rPr lang="ru-RU" sz="2800" b="1" dirty="0">
                <a:solidFill>
                  <a:srgbClr val="172D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Потенциальные преимущества (4) суды:</a:t>
            </a:r>
          </a:p>
        </p:txBody>
      </p:sp>
      <p:cxnSp>
        <p:nvCxnSpPr>
          <p:cNvPr id="15" name="Straight Connector 39">
            <a:extLst>
              <a:ext uri="{FF2B5EF4-FFF2-40B4-BE49-F238E27FC236}">
                <a16:creationId xmlns:a16="http://schemas.microsoft.com/office/drawing/2014/main" id="{AADA40CB-5633-47C7-B8D5-1DA47722550E}"/>
              </a:ext>
            </a:extLst>
          </p:cNvPr>
          <p:cNvCxnSpPr>
            <a:cxnSpLocks/>
          </p:cNvCxnSpPr>
          <p:nvPr/>
        </p:nvCxnSpPr>
        <p:spPr>
          <a:xfrm flipH="1">
            <a:off x="628073" y="1276330"/>
            <a:ext cx="10963854" cy="0"/>
          </a:xfrm>
          <a:prstGeom prst="line">
            <a:avLst/>
          </a:prstGeom>
          <a:ln w="19050">
            <a:solidFill>
              <a:srgbClr val="172D52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3B0D21AA-3E21-4B6A-B39A-2D0CC17F8EF6}"/>
              </a:ext>
            </a:extLst>
          </p:cNvPr>
          <p:cNvSpPr txBox="1"/>
          <p:nvPr/>
        </p:nvSpPr>
        <p:spPr>
          <a:xfrm>
            <a:off x="628072" y="1765852"/>
            <a:ext cx="10512367" cy="443063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ru-RU" sz="2000" dirty="0">
                <a:solidFill>
                  <a:srgbClr val="172D52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Решения иностранных арбитражей / судов, как правило, признаются и исполняются (</a:t>
            </a:r>
            <a:r>
              <a:rPr lang="ru-RU" sz="2000" dirty="0">
                <a:solidFill>
                  <a:srgbClr val="172D52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достаточно</a:t>
            </a:r>
            <a:r>
              <a:rPr lang="ru-RU" sz="2000" dirty="0">
                <a:solidFill>
                  <a:srgbClr val="172D52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быстрая и относительно простая процедура) (удовлетворяется более 90% заявлений);</a:t>
            </a: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ru-RU" sz="2000" dirty="0">
                <a:solidFill>
                  <a:srgbClr val="172D52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Арест достаточно часто налагается в рамках имущественных требований; обеспечительные меры не так легко отменить (относительно быстрое наложение обеспечительных мер с помощью ЧСИ);</a:t>
            </a: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ru-RU" sz="2000" dirty="0">
                <a:solidFill>
                  <a:srgbClr val="172D52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Широкое использование электронных систем (электронный судебный кабинет, различные электронные услуги, онлайн-слушания);</a:t>
            </a: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ru-RU" sz="2000" dirty="0">
                <a:solidFill>
                  <a:srgbClr val="172D52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Планы по внедрению «Электронной подсудности» (возможность перераспределению дел в суды с меньшей загруженностью);</a:t>
            </a: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ru-RU" sz="2000" dirty="0">
                <a:solidFill>
                  <a:srgbClr val="172D52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Меры по исполнению судебных актов (помимо арестов </a:t>
            </a:r>
            <a:r>
              <a:rPr lang="en-US" sz="2000" dirty="0">
                <a:solidFill>
                  <a:srgbClr val="172D52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/</a:t>
            </a:r>
            <a:r>
              <a:rPr lang="ru-RU" sz="2000" dirty="0">
                <a:solidFill>
                  <a:srgbClr val="172D52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запретов) ограничение на выезд руководителя, приостановлений лицензий </a:t>
            </a:r>
            <a:r>
              <a:rPr lang="en-US" sz="2000" dirty="0">
                <a:solidFill>
                  <a:srgbClr val="172D52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/</a:t>
            </a:r>
            <a:r>
              <a:rPr lang="ru-RU" sz="2000" dirty="0">
                <a:solidFill>
                  <a:srgbClr val="172D52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разрешений должника;</a:t>
            </a:r>
            <a:endParaRPr lang="ru-RU" sz="2000" dirty="0">
              <a:solidFill>
                <a:srgbClr val="172D52"/>
              </a:solidFill>
              <a:effectLst/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81809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Изображение выглядит как стол&#10;&#10;Автоматически созданное описание">
            <a:extLst>
              <a:ext uri="{FF2B5EF4-FFF2-40B4-BE49-F238E27FC236}">
                <a16:creationId xmlns:a16="http://schemas.microsoft.com/office/drawing/2014/main" id="{4C1E56F5-347D-40D0-B39D-CE6AB3495C4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8403" y="518084"/>
            <a:ext cx="1505524" cy="650386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50BD8B3-E5F4-4E6F-94C1-7D095542C3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072" y="518084"/>
            <a:ext cx="9140768" cy="708832"/>
          </a:xfrm>
        </p:spPr>
        <p:txBody>
          <a:bodyPr>
            <a:normAutofit fontScale="90000"/>
          </a:bodyPr>
          <a:lstStyle/>
          <a:p>
            <a:r>
              <a:rPr lang="ru-RU" sz="2800" b="1" dirty="0">
                <a:solidFill>
                  <a:srgbClr val="172D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Потенциальные преимущества (5) Закон о банкротстве:</a:t>
            </a:r>
          </a:p>
        </p:txBody>
      </p:sp>
      <p:cxnSp>
        <p:nvCxnSpPr>
          <p:cNvPr id="15" name="Straight Connector 39">
            <a:extLst>
              <a:ext uri="{FF2B5EF4-FFF2-40B4-BE49-F238E27FC236}">
                <a16:creationId xmlns:a16="http://schemas.microsoft.com/office/drawing/2014/main" id="{AADA40CB-5633-47C7-B8D5-1DA47722550E}"/>
              </a:ext>
            </a:extLst>
          </p:cNvPr>
          <p:cNvCxnSpPr>
            <a:cxnSpLocks/>
          </p:cNvCxnSpPr>
          <p:nvPr/>
        </p:nvCxnSpPr>
        <p:spPr>
          <a:xfrm flipH="1">
            <a:off x="628073" y="1276330"/>
            <a:ext cx="10963854" cy="0"/>
          </a:xfrm>
          <a:prstGeom prst="line">
            <a:avLst/>
          </a:prstGeom>
          <a:ln w="19050">
            <a:solidFill>
              <a:srgbClr val="172D52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3B0D21AA-3E21-4B6A-B39A-2D0CC17F8EF6}"/>
              </a:ext>
            </a:extLst>
          </p:cNvPr>
          <p:cNvSpPr txBox="1"/>
          <p:nvPr/>
        </p:nvSpPr>
        <p:spPr>
          <a:xfrm>
            <a:off x="628072" y="2185400"/>
            <a:ext cx="10512367" cy="30301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ru-RU" sz="2800" dirty="0">
                <a:solidFill>
                  <a:srgbClr val="172D52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Залоговое имущество должника не входит в конкурсную массу;</a:t>
            </a: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ru-RU" sz="2800" dirty="0" err="1">
                <a:solidFill>
                  <a:srgbClr val="172D52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Банкротный</a:t>
            </a:r>
            <a:r>
              <a:rPr lang="ru-RU" sz="2800" dirty="0">
                <a:solidFill>
                  <a:srgbClr val="172D52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управляющий (БУ) </a:t>
            </a:r>
            <a:r>
              <a:rPr lang="en-US" sz="2800" dirty="0">
                <a:solidFill>
                  <a:srgbClr val="172D52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/</a:t>
            </a:r>
            <a:r>
              <a:rPr lang="ru-RU" sz="2800" dirty="0">
                <a:solidFill>
                  <a:srgbClr val="172D52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реабилитационный управляющий (РУ) назначаются кредиторами;</a:t>
            </a: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ru-RU" sz="2800" dirty="0">
                <a:solidFill>
                  <a:srgbClr val="172D52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БУ</a:t>
            </a:r>
            <a:r>
              <a:rPr lang="en-US" sz="2800" dirty="0">
                <a:solidFill>
                  <a:srgbClr val="172D52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/</a:t>
            </a:r>
            <a:r>
              <a:rPr lang="ru-RU" sz="2800" dirty="0">
                <a:solidFill>
                  <a:srgbClr val="172D52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РУ не платят государственную пошлину при подаче исков в рамках процедур банкротства </a:t>
            </a:r>
            <a:r>
              <a:rPr lang="en-US" sz="2800" dirty="0">
                <a:solidFill>
                  <a:srgbClr val="172D52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/ </a:t>
            </a:r>
            <a:r>
              <a:rPr lang="ru-RU" sz="2800" dirty="0">
                <a:solidFill>
                  <a:srgbClr val="172D52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реабилитации;</a:t>
            </a:r>
            <a:endParaRPr lang="ru-RU" sz="2800" dirty="0">
              <a:solidFill>
                <a:srgbClr val="172D52"/>
              </a:solidFill>
              <a:effectLst/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41449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Изображение выглядит как стол&#10;&#10;Автоматически созданное описание">
            <a:extLst>
              <a:ext uri="{FF2B5EF4-FFF2-40B4-BE49-F238E27FC236}">
                <a16:creationId xmlns:a16="http://schemas.microsoft.com/office/drawing/2014/main" id="{4C1E56F5-347D-40D0-B39D-CE6AB3495C4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3111" y="518084"/>
            <a:ext cx="1640816" cy="708832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50BD8B3-E5F4-4E6F-94C1-7D095542C3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073" y="1597382"/>
            <a:ext cx="5650807" cy="708832"/>
          </a:xfrm>
        </p:spPr>
        <p:txBody>
          <a:bodyPr>
            <a:normAutofit/>
          </a:bodyPr>
          <a:lstStyle/>
          <a:p>
            <a:r>
              <a:rPr lang="ru-RU" sz="2800" b="1" dirty="0">
                <a:solidFill>
                  <a:srgbClr val="172D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Спасибо за внимание!</a:t>
            </a:r>
          </a:p>
        </p:txBody>
      </p:sp>
      <p:sp>
        <p:nvSpPr>
          <p:cNvPr id="26" name="Прямоугольник 25">
            <a:extLst>
              <a:ext uri="{FF2B5EF4-FFF2-40B4-BE49-F238E27FC236}">
                <a16:creationId xmlns:a16="http://schemas.microsoft.com/office/drawing/2014/main" id="{2E2EE106-C1DB-4DFF-9782-D75EEDE5C316}"/>
              </a:ext>
            </a:extLst>
          </p:cNvPr>
          <p:cNvSpPr/>
          <p:nvPr/>
        </p:nvSpPr>
        <p:spPr>
          <a:xfrm>
            <a:off x="628073" y="2627265"/>
            <a:ext cx="223091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ru-RU" sz="2000" b="1" dirty="0">
                <a:solidFill>
                  <a:srgbClr val="172D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Бахыт Тукулов</a:t>
            </a:r>
            <a:r>
              <a:rPr lang="en-US" sz="2000" dirty="0">
                <a:solidFill>
                  <a:srgbClr val="172D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grpSp>
        <p:nvGrpSpPr>
          <p:cNvPr id="3" name="Группа 2">
            <a:extLst>
              <a:ext uri="{FF2B5EF4-FFF2-40B4-BE49-F238E27FC236}">
                <a16:creationId xmlns:a16="http://schemas.microsoft.com/office/drawing/2014/main" id="{913A0406-8407-483A-9D3F-0CE97C021072}"/>
              </a:ext>
            </a:extLst>
          </p:cNvPr>
          <p:cNvGrpSpPr/>
          <p:nvPr/>
        </p:nvGrpSpPr>
        <p:grpSpPr>
          <a:xfrm>
            <a:off x="628073" y="3237993"/>
            <a:ext cx="2659510" cy="1920966"/>
            <a:chOff x="620576" y="4482270"/>
            <a:chExt cx="1884635" cy="1920966"/>
          </a:xfrm>
        </p:grpSpPr>
        <p:sp>
          <p:nvSpPr>
            <p:cNvPr id="25" name="Rectangle 6">
              <a:extLst>
                <a:ext uri="{FF2B5EF4-FFF2-40B4-BE49-F238E27FC236}">
                  <a16:creationId xmlns:a16="http://schemas.microsoft.com/office/drawing/2014/main" id="{D458481F-2C80-4667-AE25-73DB81EB79A0}"/>
                </a:ext>
              </a:extLst>
            </p:cNvPr>
            <p:cNvSpPr/>
            <p:nvPr/>
          </p:nvSpPr>
          <p:spPr>
            <a:xfrm>
              <a:off x="719441" y="4602743"/>
              <a:ext cx="1785770" cy="180049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spcBef>
                  <a:spcPts val="200"/>
                </a:spcBef>
                <a:spcAft>
                  <a:spcPts val="200"/>
                </a:spcAft>
              </a:pPr>
              <a:r>
                <a:rPr lang="ru-RU" sz="1600" b="1" dirty="0">
                  <a:solidFill>
                    <a:srgbClr val="172D5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Контактные данные</a:t>
              </a:r>
              <a:endParaRPr lang="en-US" sz="1600" b="1" dirty="0">
                <a:solidFill>
                  <a:srgbClr val="172D52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>
                <a:spcBef>
                  <a:spcPts val="200"/>
                </a:spcBef>
                <a:spcAft>
                  <a:spcPts val="200"/>
                </a:spcAft>
              </a:pPr>
              <a:r>
                <a:rPr lang="en-US" sz="500" b="1" dirty="0">
                  <a:solidFill>
                    <a:srgbClr val="172D5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endParaRPr lang="ru-RU" sz="500" b="1" dirty="0">
                <a:solidFill>
                  <a:srgbClr val="172D52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>
                <a:spcBef>
                  <a:spcPts val="200"/>
                </a:spcBef>
                <a:spcAft>
                  <a:spcPts val="200"/>
                </a:spcAft>
              </a:pPr>
              <a:r>
                <a:rPr lang="en-US" sz="1600" dirty="0">
                  <a:solidFill>
                    <a:srgbClr val="172D5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Email: </a:t>
              </a:r>
              <a:r>
                <a:rPr lang="en-US" sz="1600" b="1" dirty="0">
                  <a:solidFill>
                    <a:srgbClr val="172D52"/>
                  </a:solidFill>
                  <a:latin typeface="Arial" panose="020B0604020202020204" pitchFamily="34" charset="0"/>
                  <a:cs typeface="Arial" panose="020B0604020202020204" pitchFamily="34" charset="0"/>
                  <a:hlinkClick r:id="rId3"/>
                </a:rPr>
                <a:t>bt@tkl.kz</a:t>
              </a:r>
              <a:endParaRPr lang="en-US" sz="1600" b="1" dirty="0">
                <a:solidFill>
                  <a:srgbClr val="172D52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>
                <a:spcBef>
                  <a:spcPts val="200"/>
                </a:spcBef>
                <a:spcAft>
                  <a:spcPts val="200"/>
                </a:spcAft>
              </a:pPr>
              <a:r>
                <a:rPr lang="ru-RU" sz="1600" dirty="0">
                  <a:solidFill>
                    <a:srgbClr val="172D5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Тел</a:t>
              </a:r>
              <a:r>
                <a:rPr lang="de-DE" sz="1600" dirty="0">
                  <a:solidFill>
                    <a:srgbClr val="172D5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.: </a:t>
              </a:r>
              <a:r>
                <a:rPr lang="de-DE" sz="1600" b="1" dirty="0">
                  <a:solidFill>
                    <a:srgbClr val="172D5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+7 </a:t>
              </a:r>
              <a:r>
                <a:rPr lang="en-US" sz="1600" b="1" dirty="0">
                  <a:solidFill>
                    <a:srgbClr val="172D5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701 929</a:t>
              </a:r>
              <a:r>
                <a:rPr lang="ru-RU" sz="1600" b="1" dirty="0">
                  <a:solidFill>
                    <a:srgbClr val="172D5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1600" b="1" dirty="0">
                  <a:solidFill>
                    <a:srgbClr val="172D5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0</a:t>
              </a:r>
              <a:r>
                <a:rPr lang="ru-RU" sz="1600" b="1" dirty="0">
                  <a:solidFill>
                    <a:srgbClr val="172D5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4 </a:t>
              </a:r>
              <a:r>
                <a:rPr lang="en-US" sz="1600" b="1" dirty="0">
                  <a:solidFill>
                    <a:srgbClr val="172D5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93</a:t>
              </a:r>
              <a:r>
                <a:rPr lang="en-US" sz="800" b="1" dirty="0">
                  <a:solidFill>
                    <a:srgbClr val="172D5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endParaRPr lang="ru-RU" sz="800" b="1" dirty="0">
                <a:solidFill>
                  <a:srgbClr val="172D52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>
                <a:spcBef>
                  <a:spcPts val="200"/>
                </a:spcBef>
                <a:spcAft>
                  <a:spcPts val="200"/>
                </a:spcAft>
              </a:pPr>
              <a:endParaRPr lang="ru-RU" sz="500" b="1" dirty="0">
                <a:solidFill>
                  <a:srgbClr val="172D52"/>
                </a:solidFill>
                <a:latin typeface="Arial" panose="020B0604020202020204" pitchFamily="34" charset="0"/>
                <a:cs typeface="Arial" panose="020B0604020202020204" pitchFamily="34" charset="0"/>
                <a:hlinkClick r:id="rId4"/>
              </a:endParaRPr>
            </a:p>
            <a:p>
              <a:pPr>
                <a:spcBef>
                  <a:spcPts val="200"/>
                </a:spcBef>
                <a:spcAft>
                  <a:spcPts val="200"/>
                </a:spcAft>
              </a:pPr>
              <a:r>
                <a:rPr lang="en-US" sz="1600" b="1" dirty="0">
                  <a:solidFill>
                    <a:srgbClr val="172D52"/>
                  </a:solidFill>
                  <a:latin typeface="Arial" panose="020B0604020202020204" pitchFamily="34" charset="0"/>
                  <a:cs typeface="Arial" panose="020B0604020202020204" pitchFamily="34" charset="0"/>
                  <a:hlinkClick r:id="rId4"/>
                </a:rPr>
                <a:t>www.tkl.kz</a:t>
              </a:r>
              <a:endParaRPr lang="en-US" sz="1600" b="1" dirty="0">
                <a:solidFill>
                  <a:srgbClr val="172D52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>
                <a:spcBef>
                  <a:spcPts val="200"/>
                </a:spcBef>
                <a:spcAft>
                  <a:spcPts val="200"/>
                </a:spcAft>
              </a:pPr>
              <a:endParaRPr lang="en-US" sz="1600" b="1" dirty="0">
                <a:solidFill>
                  <a:srgbClr val="172D52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8" name="Группа 7">
              <a:extLst>
                <a:ext uri="{FF2B5EF4-FFF2-40B4-BE49-F238E27FC236}">
                  <a16:creationId xmlns:a16="http://schemas.microsoft.com/office/drawing/2014/main" id="{A2EAA158-1031-4409-98B2-638A6AEFF65F}"/>
                </a:ext>
              </a:extLst>
            </p:cNvPr>
            <p:cNvGrpSpPr/>
            <p:nvPr/>
          </p:nvGrpSpPr>
          <p:grpSpPr>
            <a:xfrm flipH="1">
              <a:off x="620576" y="4482270"/>
              <a:ext cx="1785772" cy="1800000"/>
              <a:chOff x="9179009" y="611120"/>
              <a:chExt cx="512975" cy="1462591"/>
            </a:xfrm>
          </p:grpSpPr>
          <p:cxnSp>
            <p:nvCxnSpPr>
              <p:cNvPr id="9" name="Прямая соединительная линия 8">
                <a:extLst>
                  <a:ext uri="{FF2B5EF4-FFF2-40B4-BE49-F238E27FC236}">
                    <a16:creationId xmlns:a16="http://schemas.microsoft.com/office/drawing/2014/main" id="{A435C932-C735-49CE-8C17-16CBD3CD369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179009" y="618068"/>
                <a:ext cx="512975" cy="0"/>
              </a:xfrm>
              <a:prstGeom prst="line">
                <a:avLst/>
              </a:prstGeom>
              <a:ln w="19050">
                <a:solidFill>
                  <a:srgbClr val="172D5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Прямая соединительная линия 9">
                <a:extLst>
                  <a:ext uri="{FF2B5EF4-FFF2-40B4-BE49-F238E27FC236}">
                    <a16:creationId xmlns:a16="http://schemas.microsoft.com/office/drawing/2014/main" id="{D95A89A8-532F-4EE8-8F93-8A332EC7A52B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9690491" y="611120"/>
                <a:ext cx="0" cy="1462591"/>
              </a:xfrm>
              <a:prstGeom prst="line">
                <a:avLst/>
              </a:prstGeom>
              <a:ln w="19050">
                <a:solidFill>
                  <a:srgbClr val="172D5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20" name="Straight Connector 39">
            <a:extLst>
              <a:ext uri="{FF2B5EF4-FFF2-40B4-BE49-F238E27FC236}">
                <a16:creationId xmlns:a16="http://schemas.microsoft.com/office/drawing/2014/main" id="{A2181BBA-DBB2-4679-A762-BA14FAD133CF}"/>
              </a:ext>
            </a:extLst>
          </p:cNvPr>
          <p:cNvCxnSpPr>
            <a:cxnSpLocks/>
          </p:cNvCxnSpPr>
          <p:nvPr/>
        </p:nvCxnSpPr>
        <p:spPr>
          <a:xfrm flipH="1">
            <a:off x="628073" y="1276330"/>
            <a:ext cx="10963854" cy="0"/>
          </a:xfrm>
          <a:prstGeom prst="line">
            <a:avLst/>
          </a:prstGeom>
          <a:ln w="19050">
            <a:solidFill>
              <a:srgbClr val="172D52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494789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Изображение выглядит как стол&#10;&#10;Автоматически созданное описание">
            <a:extLst>
              <a:ext uri="{FF2B5EF4-FFF2-40B4-BE49-F238E27FC236}">
                <a16:creationId xmlns:a16="http://schemas.microsoft.com/office/drawing/2014/main" id="{4C1E56F5-347D-40D0-B39D-CE6AB3495C4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8403" y="518084"/>
            <a:ext cx="1505524" cy="650386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50BD8B3-E5F4-4E6F-94C1-7D095542C3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7440" y="518084"/>
            <a:ext cx="7708194" cy="708832"/>
          </a:xfrm>
        </p:spPr>
        <p:txBody>
          <a:bodyPr>
            <a:normAutofit/>
          </a:bodyPr>
          <a:lstStyle/>
          <a:p>
            <a:r>
              <a:rPr lang="ru-RU" sz="2800" b="1" dirty="0">
                <a:solidFill>
                  <a:srgbClr val="172D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Основные трудности:</a:t>
            </a:r>
          </a:p>
        </p:txBody>
      </p:sp>
      <p:sp>
        <p:nvSpPr>
          <p:cNvPr id="26" name="Прямоугольник 25">
            <a:extLst>
              <a:ext uri="{FF2B5EF4-FFF2-40B4-BE49-F238E27FC236}">
                <a16:creationId xmlns:a16="http://schemas.microsoft.com/office/drawing/2014/main" id="{2E2EE106-C1DB-4DFF-9782-D75EEDE5C316}"/>
              </a:ext>
            </a:extLst>
          </p:cNvPr>
          <p:cNvSpPr/>
          <p:nvPr/>
        </p:nvSpPr>
        <p:spPr>
          <a:xfrm>
            <a:off x="1107440" y="1836516"/>
            <a:ext cx="10456487" cy="36522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0850" indent="-450850">
              <a:spcAft>
                <a:spcPts val="800"/>
              </a:spcAft>
              <a:buClr>
                <a:srgbClr val="172D52"/>
              </a:buClr>
              <a:buFont typeface="+mj-lt"/>
              <a:buAutoNum type="arabicPeriod"/>
              <a:tabLst>
                <a:tab pos="531813" algn="l"/>
              </a:tabLst>
            </a:pPr>
            <a:r>
              <a:rPr lang="ru-RU" sz="2200" dirty="0">
                <a:solidFill>
                  <a:srgbClr val="172D52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Неэффективные, либо в некоторых случаях коррумпированные государственные органы («активная роль» суда);</a:t>
            </a:r>
          </a:p>
          <a:p>
            <a:pPr marL="450850" indent="-450850">
              <a:spcAft>
                <a:spcPts val="800"/>
              </a:spcAft>
              <a:buClr>
                <a:srgbClr val="172D52"/>
              </a:buClr>
              <a:buFont typeface="+mj-lt"/>
              <a:buAutoNum type="arabicPeriod"/>
              <a:tabLst>
                <a:tab pos="531813" algn="l"/>
              </a:tabLst>
            </a:pPr>
            <a:r>
              <a:rPr lang="ru-RU" sz="2200" dirty="0">
                <a:solidFill>
                  <a:srgbClr val="172D52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Отсутствие достаточной ясности в законодательстве и судебной практике;</a:t>
            </a:r>
          </a:p>
          <a:p>
            <a:pPr marL="450850" indent="-450850">
              <a:spcAft>
                <a:spcPts val="800"/>
              </a:spcAft>
              <a:buClr>
                <a:srgbClr val="172D52"/>
              </a:buClr>
              <a:buFont typeface="+mj-lt"/>
              <a:buAutoNum type="arabicPeriod"/>
              <a:tabLst>
                <a:tab pos="531813" algn="l"/>
              </a:tabLst>
            </a:pPr>
            <a:r>
              <a:rPr lang="ru-RU" sz="2200" dirty="0">
                <a:solidFill>
                  <a:srgbClr val="172D52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Высокая государственная пошлина, взимаемая за возбуждение гражданского дела;</a:t>
            </a:r>
          </a:p>
          <a:p>
            <a:pPr marL="450850" indent="-450850">
              <a:spcAft>
                <a:spcPts val="800"/>
              </a:spcAft>
              <a:buClr>
                <a:srgbClr val="172D52"/>
              </a:buClr>
              <a:buFont typeface="+mj-lt"/>
              <a:buAutoNum type="arabicPeriod"/>
              <a:tabLst>
                <a:tab pos="531813" algn="l"/>
              </a:tabLst>
            </a:pPr>
            <a:r>
              <a:rPr lang="ru-RU" sz="2200" dirty="0">
                <a:solidFill>
                  <a:srgbClr val="172D52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Относительно короткие сроки гражданского судопроизводства (преимущества</a:t>
            </a:r>
            <a:r>
              <a:rPr lang="en-US" sz="2200" dirty="0">
                <a:solidFill>
                  <a:srgbClr val="172D52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/</a:t>
            </a:r>
            <a:r>
              <a:rPr lang="en-US" sz="2200" dirty="0">
                <a:solidFill>
                  <a:srgbClr val="172D52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172D52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недостатк</a:t>
            </a:r>
            <a:r>
              <a:rPr lang="kk-KZ" sz="2200" dirty="0">
                <a:solidFill>
                  <a:srgbClr val="172D52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и</a:t>
            </a:r>
            <a:r>
              <a:rPr lang="ru-RU" sz="2200" dirty="0">
                <a:solidFill>
                  <a:srgbClr val="172D52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);</a:t>
            </a:r>
          </a:p>
          <a:p>
            <a:pPr marL="450850" indent="-450850">
              <a:spcAft>
                <a:spcPts val="800"/>
              </a:spcAft>
              <a:buClr>
                <a:srgbClr val="172D52"/>
              </a:buClr>
              <a:buFont typeface="+mj-lt"/>
              <a:buAutoNum type="arabicPeriod"/>
              <a:tabLst>
                <a:tab pos="531813" algn="l"/>
              </a:tabLst>
            </a:pPr>
            <a:r>
              <a:rPr lang="ru-RU" sz="2200" dirty="0">
                <a:solidFill>
                  <a:srgbClr val="172D52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Ограниченные возможности для сбора доказательств;</a:t>
            </a:r>
          </a:p>
          <a:p>
            <a:pPr marL="450850" indent="-450850">
              <a:spcAft>
                <a:spcPts val="800"/>
              </a:spcAft>
              <a:buClr>
                <a:srgbClr val="172D52"/>
              </a:buClr>
              <a:buFont typeface="+mj-lt"/>
              <a:buAutoNum type="arabicPeriod"/>
              <a:tabLst>
                <a:tab pos="531813" algn="l"/>
              </a:tabLst>
            </a:pPr>
            <a:r>
              <a:rPr lang="ru-RU" sz="2200" dirty="0">
                <a:solidFill>
                  <a:srgbClr val="172D52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Трудности с возбуждением дел о банкротстве.</a:t>
            </a:r>
          </a:p>
        </p:txBody>
      </p:sp>
      <p:cxnSp>
        <p:nvCxnSpPr>
          <p:cNvPr id="8" name="Straight Connector 39">
            <a:extLst>
              <a:ext uri="{FF2B5EF4-FFF2-40B4-BE49-F238E27FC236}">
                <a16:creationId xmlns:a16="http://schemas.microsoft.com/office/drawing/2014/main" id="{D09388BE-0137-4C3A-B736-812E7AE4858B}"/>
              </a:ext>
            </a:extLst>
          </p:cNvPr>
          <p:cNvCxnSpPr>
            <a:cxnSpLocks/>
          </p:cNvCxnSpPr>
          <p:nvPr/>
        </p:nvCxnSpPr>
        <p:spPr>
          <a:xfrm flipH="1">
            <a:off x="1201359" y="1418570"/>
            <a:ext cx="10362568" cy="0"/>
          </a:xfrm>
          <a:prstGeom prst="line">
            <a:avLst/>
          </a:prstGeom>
          <a:ln w="19050">
            <a:solidFill>
              <a:srgbClr val="172D52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451465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Изображение выглядит как стол&#10;&#10;Автоматически созданное описание">
            <a:extLst>
              <a:ext uri="{FF2B5EF4-FFF2-40B4-BE49-F238E27FC236}">
                <a16:creationId xmlns:a16="http://schemas.microsoft.com/office/drawing/2014/main" id="{4C1E56F5-347D-40D0-B39D-CE6AB3495C4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8403" y="518084"/>
            <a:ext cx="1505524" cy="650386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50BD8B3-E5F4-4E6F-94C1-7D095542C3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073" y="518084"/>
            <a:ext cx="7708194" cy="708832"/>
          </a:xfrm>
        </p:spPr>
        <p:txBody>
          <a:bodyPr>
            <a:normAutofit/>
          </a:bodyPr>
          <a:lstStyle/>
          <a:p>
            <a:r>
              <a:rPr lang="ru-RU" sz="2800" b="1" dirty="0">
                <a:solidFill>
                  <a:srgbClr val="172D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Потенциальные преимущества:</a:t>
            </a:r>
          </a:p>
        </p:txBody>
      </p:sp>
      <p:cxnSp>
        <p:nvCxnSpPr>
          <p:cNvPr id="15" name="Straight Connector 39">
            <a:extLst>
              <a:ext uri="{FF2B5EF4-FFF2-40B4-BE49-F238E27FC236}">
                <a16:creationId xmlns:a16="http://schemas.microsoft.com/office/drawing/2014/main" id="{AADA40CB-5633-47C7-B8D5-1DA47722550E}"/>
              </a:ext>
            </a:extLst>
          </p:cNvPr>
          <p:cNvCxnSpPr>
            <a:cxnSpLocks/>
          </p:cNvCxnSpPr>
          <p:nvPr/>
        </p:nvCxnSpPr>
        <p:spPr>
          <a:xfrm flipH="1">
            <a:off x="721361" y="1398250"/>
            <a:ext cx="10842565" cy="0"/>
          </a:xfrm>
          <a:prstGeom prst="line">
            <a:avLst/>
          </a:prstGeom>
          <a:ln w="19050">
            <a:solidFill>
              <a:srgbClr val="172D52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Прямоугольник 25">
            <a:extLst>
              <a:ext uri="{FF2B5EF4-FFF2-40B4-BE49-F238E27FC236}">
                <a16:creationId xmlns:a16="http://schemas.microsoft.com/office/drawing/2014/main" id="{2E2EE106-C1DB-4DFF-9782-D75EEDE5C316}"/>
              </a:ext>
            </a:extLst>
          </p:cNvPr>
          <p:cNvSpPr/>
          <p:nvPr/>
        </p:nvSpPr>
        <p:spPr>
          <a:xfrm>
            <a:off x="628073" y="1949176"/>
            <a:ext cx="10935853" cy="37368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0850" indent="-45085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ru-RU" sz="2200" dirty="0">
                <a:solidFill>
                  <a:srgbClr val="172D52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Суд / Международный арбитраж при Международном финансовом центре Астана (МФЦА);</a:t>
            </a:r>
          </a:p>
          <a:p>
            <a:pPr marL="450850" indent="-45085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ru-RU" sz="2200" dirty="0">
                <a:solidFill>
                  <a:srgbClr val="172D52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Система исполнения судебных актов (частные судебные исполнители);</a:t>
            </a:r>
          </a:p>
          <a:p>
            <a:pPr marL="450850" indent="-45085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ru-RU" sz="2200" dirty="0">
                <a:solidFill>
                  <a:srgbClr val="172D52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Относительная простота получения обеспечительных мер в гражданском судопроизводстве (недоступно до возбуждения гражданского дела);</a:t>
            </a:r>
          </a:p>
          <a:p>
            <a:pPr marL="450850" indent="-45085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ru-RU" sz="2200" dirty="0">
                <a:solidFill>
                  <a:srgbClr val="172D52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Решения иностранных арбитражей </a:t>
            </a:r>
            <a:r>
              <a:rPr lang="en-US" sz="2200" dirty="0">
                <a:solidFill>
                  <a:srgbClr val="172D52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/ </a:t>
            </a:r>
            <a:r>
              <a:rPr lang="ru-RU" sz="2200" dirty="0">
                <a:solidFill>
                  <a:srgbClr val="172D52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судов, как правило, признаются и исполняются (</a:t>
            </a:r>
            <a:r>
              <a:rPr lang="ru-RU" sz="2200" dirty="0">
                <a:solidFill>
                  <a:srgbClr val="172D52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достаточно</a:t>
            </a:r>
            <a:r>
              <a:rPr lang="ru-RU" sz="2200" dirty="0">
                <a:solidFill>
                  <a:srgbClr val="172D52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быстро и относительно просто);</a:t>
            </a:r>
          </a:p>
          <a:p>
            <a:pPr marL="450850" indent="-45085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ru-RU" sz="2200" dirty="0">
                <a:solidFill>
                  <a:srgbClr val="172D52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Широко используются электронные системы (судебный кабинет, различные электронные услуги, онлайн-слушания);</a:t>
            </a:r>
          </a:p>
        </p:txBody>
      </p:sp>
    </p:spTree>
    <p:extLst>
      <p:ext uri="{BB962C8B-B14F-4D97-AF65-F5344CB8AC3E}">
        <p14:creationId xmlns:p14="http://schemas.microsoft.com/office/powerpoint/2010/main" val="42073262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Изображение выглядит как стол&#10;&#10;Автоматически созданное описание">
            <a:extLst>
              <a:ext uri="{FF2B5EF4-FFF2-40B4-BE49-F238E27FC236}">
                <a16:creationId xmlns:a16="http://schemas.microsoft.com/office/drawing/2014/main" id="{4C1E56F5-347D-40D0-B39D-CE6AB3495C4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8403" y="518084"/>
            <a:ext cx="1505524" cy="650386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50BD8B3-E5F4-4E6F-94C1-7D095542C3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073" y="518084"/>
            <a:ext cx="7708194" cy="708832"/>
          </a:xfrm>
        </p:spPr>
        <p:txBody>
          <a:bodyPr>
            <a:normAutofit/>
          </a:bodyPr>
          <a:lstStyle/>
          <a:p>
            <a:r>
              <a:rPr lang="ru-RU" sz="2800" b="1" dirty="0">
                <a:solidFill>
                  <a:srgbClr val="172D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Основные трудности (1) обзор:</a:t>
            </a:r>
          </a:p>
        </p:txBody>
      </p:sp>
      <p:cxnSp>
        <p:nvCxnSpPr>
          <p:cNvPr id="15" name="Straight Connector 39">
            <a:extLst>
              <a:ext uri="{FF2B5EF4-FFF2-40B4-BE49-F238E27FC236}">
                <a16:creationId xmlns:a16="http://schemas.microsoft.com/office/drawing/2014/main" id="{AADA40CB-5633-47C7-B8D5-1DA47722550E}"/>
              </a:ext>
            </a:extLst>
          </p:cNvPr>
          <p:cNvCxnSpPr>
            <a:cxnSpLocks/>
          </p:cNvCxnSpPr>
          <p:nvPr/>
        </p:nvCxnSpPr>
        <p:spPr>
          <a:xfrm flipH="1">
            <a:off x="628073" y="1276330"/>
            <a:ext cx="10963854" cy="0"/>
          </a:xfrm>
          <a:prstGeom prst="line">
            <a:avLst/>
          </a:prstGeom>
          <a:ln w="19050">
            <a:solidFill>
              <a:srgbClr val="172D52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3B0D21AA-3E21-4B6A-B39A-2D0CC17F8EF6}"/>
              </a:ext>
            </a:extLst>
          </p:cNvPr>
          <p:cNvSpPr txBox="1"/>
          <p:nvPr/>
        </p:nvSpPr>
        <p:spPr>
          <a:xfrm>
            <a:off x="628073" y="1604487"/>
            <a:ext cx="10512367" cy="443063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rgbClr val="172D52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Неэффективные, временами коррумпированные государственные органы (сложность возбуждения уголовных дел, недостаточная квалификация судей и т.д.);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rgbClr val="172D52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Сложно выигрывать дела против государственных или </a:t>
            </a:r>
            <a:r>
              <a:rPr lang="ru-RU" sz="2000" dirty="0" err="1">
                <a:solidFill>
                  <a:srgbClr val="172D52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квазигосударственных</a:t>
            </a:r>
            <a:r>
              <a:rPr lang="ru-RU" sz="2000" dirty="0">
                <a:solidFill>
                  <a:srgbClr val="172D52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организаций;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rgbClr val="172D52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Последние поправки в Гражданский процессуальный кодекс предусматривают «активную роль» суда (в сборе доказательств и по многим процессуальным вопросам);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rgbClr val="172D52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Отсутствие ясности в законодательстве и судебной практике (противоречивые решения по одним и тем же вопросам - не редкость);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rgbClr val="172D52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Система судопроизводства не отличается гибкостью (например, ограничены возможности для сбора доказательств, сильный фокус на документальные доказательства, система государственной экспертизы ненадежна).</a:t>
            </a:r>
          </a:p>
        </p:txBody>
      </p:sp>
    </p:spTree>
    <p:extLst>
      <p:ext uri="{BB962C8B-B14F-4D97-AF65-F5344CB8AC3E}">
        <p14:creationId xmlns:p14="http://schemas.microsoft.com/office/powerpoint/2010/main" val="18482868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" name="Прямая соединительная линия 34">
            <a:extLst>
              <a:ext uri="{FF2B5EF4-FFF2-40B4-BE49-F238E27FC236}">
                <a16:creationId xmlns:a16="http://schemas.microsoft.com/office/drawing/2014/main" id="{B886CDAB-1450-465A-86E4-2BD7D18B4C00}"/>
              </a:ext>
            </a:extLst>
          </p:cNvPr>
          <p:cNvCxnSpPr>
            <a:cxnSpLocks/>
          </p:cNvCxnSpPr>
          <p:nvPr/>
        </p:nvCxnSpPr>
        <p:spPr>
          <a:xfrm>
            <a:off x="5574109" y="3520642"/>
            <a:ext cx="0" cy="445656"/>
          </a:xfrm>
          <a:prstGeom prst="line">
            <a:avLst/>
          </a:prstGeom>
          <a:ln w="317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Рисунок 6" descr="Изображение выглядит как стол&#10;&#10;Автоматически созданное описание">
            <a:extLst>
              <a:ext uri="{FF2B5EF4-FFF2-40B4-BE49-F238E27FC236}">
                <a16:creationId xmlns:a16="http://schemas.microsoft.com/office/drawing/2014/main" id="{4C1E56F5-347D-40D0-B39D-CE6AB3495C4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8403" y="518084"/>
            <a:ext cx="1505524" cy="650386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50BD8B3-E5F4-4E6F-94C1-7D095542C3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073" y="518084"/>
            <a:ext cx="7708194" cy="708832"/>
          </a:xfrm>
        </p:spPr>
        <p:txBody>
          <a:bodyPr>
            <a:normAutofit/>
          </a:bodyPr>
          <a:lstStyle/>
          <a:p>
            <a:r>
              <a:rPr lang="ru-RU" sz="2800" b="1" dirty="0">
                <a:solidFill>
                  <a:srgbClr val="172D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Основные трудности (2) структура судов: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1EBE0A5-15C6-41F8-B19B-80B3E492514D}"/>
              </a:ext>
            </a:extLst>
          </p:cNvPr>
          <p:cNvSpPr/>
          <p:nvPr/>
        </p:nvSpPr>
        <p:spPr>
          <a:xfrm flipH="1">
            <a:off x="4442457" y="1493305"/>
            <a:ext cx="2312703" cy="768715"/>
          </a:xfrm>
          <a:prstGeom prst="rect">
            <a:avLst/>
          </a:prstGeom>
          <a:noFill/>
          <a:ln w="31750">
            <a:solidFill>
              <a:srgbClr val="172D52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KZ">
              <a:solidFill>
                <a:srgbClr val="172D52"/>
              </a:solidFill>
            </a:endParaRPr>
          </a:p>
        </p:txBody>
      </p:sp>
      <p:sp>
        <p:nvSpPr>
          <p:cNvPr id="8" name="Rectangle 8">
            <a:extLst>
              <a:ext uri="{FF2B5EF4-FFF2-40B4-BE49-F238E27FC236}">
                <a16:creationId xmlns:a16="http://schemas.microsoft.com/office/drawing/2014/main" id="{F192386E-98D6-4B44-ACE6-13780C39279C}"/>
              </a:ext>
            </a:extLst>
          </p:cNvPr>
          <p:cNvSpPr/>
          <p:nvPr/>
        </p:nvSpPr>
        <p:spPr>
          <a:xfrm>
            <a:off x="2327564" y="5196704"/>
            <a:ext cx="2437476" cy="811816"/>
          </a:xfrm>
          <a:prstGeom prst="rect">
            <a:avLst/>
          </a:prstGeom>
          <a:noFill/>
          <a:ln w="28575">
            <a:solidFill>
              <a:srgbClr val="172D5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KZ">
              <a:solidFill>
                <a:srgbClr val="172D52"/>
              </a:solidFill>
            </a:endParaRPr>
          </a:p>
        </p:txBody>
      </p:sp>
      <p:sp>
        <p:nvSpPr>
          <p:cNvPr id="9" name="Rectangle 9">
            <a:extLst>
              <a:ext uri="{FF2B5EF4-FFF2-40B4-BE49-F238E27FC236}">
                <a16:creationId xmlns:a16="http://schemas.microsoft.com/office/drawing/2014/main" id="{61B2DDC8-3DAE-46DE-A1F3-EF7EBA39E846}"/>
              </a:ext>
            </a:extLst>
          </p:cNvPr>
          <p:cNvSpPr/>
          <p:nvPr/>
        </p:nvSpPr>
        <p:spPr>
          <a:xfrm>
            <a:off x="6293116" y="5175103"/>
            <a:ext cx="2267691" cy="811820"/>
          </a:xfrm>
          <a:prstGeom prst="rect">
            <a:avLst/>
          </a:prstGeom>
          <a:noFill/>
          <a:ln w="28575">
            <a:solidFill>
              <a:srgbClr val="172D5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KZ">
              <a:solidFill>
                <a:srgbClr val="172D52"/>
              </a:solidFill>
            </a:endParaRPr>
          </a:p>
        </p:txBody>
      </p:sp>
      <p:sp>
        <p:nvSpPr>
          <p:cNvPr id="10" name="Rectangle 10">
            <a:extLst>
              <a:ext uri="{FF2B5EF4-FFF2-40B4-BE49-F238E27FC236}">
                <a16:creationId xmlns:a16="http://schemas.microsoft.com/office/drawing/2014/main" id="{B8B2BAAC-A485-4ED4-8ECC-87DB59C0E3C4}"/>
              </a:ext>
            </a:extLst>
          </p:cNvPr>
          <p:cNvSpPr/>
          <p:nvPr/>
        </p:nvSpPr>
        <p:spPr>
          <a:xfrm>
            <a:off x="4426234" y="3988353"/>
            <a:ext cx="2249316" cy="751827"/>
          </a:xfrm>
          <a:prstGeom prst="rect">
            <a:avLst/>
          </a:prstGeom>
          <a:noFill/>
          <a:ln w="31750">
            <a:solidFill>
              <a:srgbClr val="172D5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KZ">
              <a:solidFill>
                <a:srgbClr val="172D52"/>
              </a:solidFill>
            </a:endParaRPr>
          </a:p>
        </p:txBody>
      </p:sp>
      <p:cxnSp>
        <p:nvCxnSpPr>
          <p:cNvPr id="11" name="Straight Connector 4">
            <a:extLst>
              <a:ext uri="{FF2B5EF4-FFF2-40B4-BE49-F238E27FC236}">
                <a16:creationId xmlns:a16="http://schemas.microsoft.com/office/drawing/2014/main" id="{F2ED2621-308F-4312-811B-D6971874879A}"/>
              </a:ext>
            </a:extLst>
          </p:cNvPr>
          <p:cNvCxnSpPr>
            <a:cxnSpLocks/>
            <a:stCxn id="8" idx="0"/>
            <a:endCxn id="10" idx="2"/>
          </p:cNvCxnSpPr>
          <p:nvPr/>
        </p:nvCxnSpPr>
        <p:spPr>
          <a:xfrm flipV="1">
            <a:off x="3546302" y="4740180"/>
            <a:ext cx="2004590" cy="456524"/>
          </a:xfrm>
          <a:prstGeom prst="line">
            <a:avLst/>
          </a:prstGeom>
          <a:ln w="28575">
            <a:solidFill>
              <a:srgbClr val="172D5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00099966-0772-4ACB-B3DC-FA59569118E3}"/>
              </a:ext>
            </a:extLst>
          </p:cNvPr>
          <p:cNvCxnSpPr>
            <a:cxnSpLocks/>
            <a:endCxn id="9" idx="0"/>
          </p:cNvCxnSpPr>
          <p:nvPr/>
        </p:nvCxnSpPr>
        <p:spPr>
          <a:xfrm>
            <a:off x="5550892" y="4743190"/>
            <a:ext cx="1876070" cy="431913"/>
          </a:xfrm>
          <a:prstGeom prst="line">
            <a:avLst/>
          </a:prstGeom>
          <a:ln w="28575">
            <a:solidFill>
              <a:srgbClr val="172D5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9">
            <a:extLst>
              <a:ext uri="{FF2B5EF4-FFF2-40B4-BE49-F238E27FC236}">
                <a16:creationId xmlns:a16="http://schemas.microsoft.com/office/drawing/2014/main" id="{BD94414D-94A9-42CE-A5C5-8264FBFBF231}"/>
              </a:ext>
            </a:extLst>
          </p:cNvPr>
          <p:cNvCxnSpPr>
            <a:cxnSpLocks/>
            <a:endCxn id="6" idx="2"/>
          </p:cNvCxnSpPr>
          <p:nvPr/>
        </p:nvCxnSpPr>
        <p:spPr>
          <a:xfrm flipV="1">
            <a:off x="5598808" y="2262020"/>
            <a:ext cx="0" cy="395798"/>
          </a:xfrm>
          <a:prstGeom prst="line">
            <a:avLst/>
          </a:prstGeom>
          <a:ln w="31750">
            <a:solidFill>
              <a:srgbClr val="172D5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0FB7EE18-8851-4F23-9945-3C7F81D1F2A3}"/>
              </a:ext>
            </a:extLst>
          </p:cNvPr>
          <p:cNvSpPr txBox="1"/>
          <p:nvPr/>
        </p:nvSpPr>
        <p:spPr>
          <a:xfrm>
            <a:off x="2421644" y="5248141"/>
            <a:ext cx="2249316" cy="73866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400" dirty="0">
                <a:solidFill>
                  <a:srgbClr val="172D52"/>
                </a:solidFill>
              </a:rPr>
              <a:t>Специализированный межрайонный экономический суд</a:t>
            </a:r>
            <a:endParaRPr lang="en-KZ" sz="1400" dirty="0">
              <a:solidFill>
                <a:srgbClr val="172D52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6420F0F-EABB-4E32-8988-42BBC36E2657}"/>
              </a:ext>
            </a:extLst>
          </p:cNvPr>
          <p:cNvSpPr txBox="1"/>
          <p:nvPr/>
        </p:nvSpPr>
        <p:spPr>
          <a:xfrm>
            <a:off x="6466303" y="5325085"/>
            <a:ext cx="1921316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dirty="0">
                <a:solidFill>
                  <a:srgbClr val="172D52"/>
                </a:solidFill>
              </a:rPr>
              <a:t>Суды общей юрисдикции</a:t>
            </a:r>
            <a:endParaRPr lang="en-KZ" sz="1600" dirty="0">
              <a:solidFill>
                <a:srgbClr val="172D52"/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DB02065-3BC6-4056-913A-649E687E6A25}"/>
              </a:ext>
            </a:extLst>
          </p:cNvPr>
          <p:cNvSpPr txBox="1"/>
          <p:nvPr/>
        </p:nvSpPr>
        <p:spPr>
          <a:xfrm>
            <a:off x="4426234" y="4222004"/>
            <a:ext cx="2249316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dirty="0">
                <a:solidFill>
                  <a:srgbClr val="172D52"/>
                </a:solidFill>
              </a:rPr>
              <a:t>Апелляция</a:t>
            </a:r>
            <a:endParaRPr lang="en-KZ" sz="1600" dirty="0">
              <a:solidFill>
                <a:srgbClr val="172D52"/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ECDBD82-1203-4D5F-8333-458F409AB34B}"/>
              </a:ext>
            </a:extLst>
          </p:cNvPr>
          <p:cNvSpPr txBox="1"/>
          <p:nvPr/>
        </p:nvSpPr>
        <p:spPr>
          <a:xfrm>
            <a:off x="4503960" y="2797772"/>
            <a:ext cx="2234594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dirty="0">
                <a:solidFill>
                  <a:srgbClr val="172D52"/>
                </a:solidFill>
              </a:rPr>
              <a:t>Кассация </a:t>
            </a:r>
            <a:r>
              <a:rPr lang="en-KZ" sz="1600" dirty="0">
                <a:solidFill>
                  <a:srgbClr val="172D52"/>
                </a:solidFill>
              </a:rPr>
              <a:t>(</a:t>
            </a:r>
            <a:r>
              <a:rPr lang="ru-RU" sz="1600" dirty="0">
                <a:solidFill>
                  <a:srgbClr val="172D52"/>
                </a:solidFill>
              </a:rPr>
              <a:t>Верховный суд</a:t>
            </a:r>
            <a:r>
              <a:rPr lang="en-KZ" sz="1600" dirty="0">
                <a:solidFill>
                  <a:srgbClr val="172D52"/>
                </a:solidFill>
              </a:rPr>
              <a:t>)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C454AE6E-96AB-44D8-A3AE-4234CA23DB58}"/>
              </a:ext>
            </a:extLst>
          </p:cNvPr>
          <p:cNvSpPr txBox="1"/>
          <p:nvPr/>
        </p:nvSpPr>
        <p:spPr>
          <a:xfrm>
            <a:off x="7336426" y="2676222"/>
            <a:ext cx="4083724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172D52"/>
                </a:solidFill>
              </a:rPr>
              <a:t>(2) </a:t>
            </a:r>
            <a:r>
              <a:rPr lang="ru-RU" sz="1600" dirty="0">
                <a:solidFill>
                  <a:srgbClr val="172D52"/>
                </a:solidFill>
              </a:rPr>
              <a:t>Рассмотрение по существу, если ходатайство удовлетворено</a:t>
            </a:r>
            <a:endParaRPr lang="en-US" sz="1600" dirty="0">
              <a:solidFill>
                <a:srgbClr val="172D52"/>
              </a:solidFill>
            </a:endParaRPr>
          </a:p>
          <a:p>
            <a:r>
              <a:rPr lang="en-US" sz="1600" dirty="0">
                <a:solidFill>
                  <a:srgbClr val="172D52"/>
                </a:solidFill>
              </a:rPr>
              <a:t>(1) </a:t>
            </a:r>
            <a:r>
              <a:rPr lang="ru-RU" sz="1600" dirty="0">
                <a:solidFill>
                  <a:srgbClr val="172D52"/>
                </a:solidFill>
              </a:rPr>
              <a:t>Ходатайство о пересмотре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04D2F664-D0B9-490D-8E18-F2841A07BC45}"/>
              </a:ext>
            </a:extLst>
          </p:cNvPr>
          <p:cNvSpPr txBox="1"/>
          <p:nvPr/>
        </p:nvSpPr>
        <p:spPr>
          <a:xfrm>
            <a:off x="4457930" y="1567254"/>
            <a:ext cx="2297233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dirty="0">
                <a:solidFill>
                  <a:srgbClr val="172D52"/>
                </a:solidFill>
              </a:rPr>
              <a:t>Председатель Верховного суда</a:t>
            </a:r>
            <a:endParaRPr lang="en-KZ" sz="1600" dirty="0">
              <a:solidFill>
                <a:srgbClr val="172D52"/>
              </a:solidFill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4DF07017-AAD7-42AB-B8CB-CF8A3D7C1080}"/>
              </a:ext>
            </a:extLst>
          </p:cNvPr>
          <p:cNvSpPr txBox="1"/>
          <p:nvPr/>
        </p:nvSpPr>
        <p:spPr>
          <a:xfrm>
            <a:off x="983331" y="1638231"/>
            <a:ext cx="2877867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ru-RU" dirty="0">
                <a:solidFill>
                  <a:srgbClr val="172D52"/>
                </a:solidFill>
              </a:rPr>
              <a:t>Исключительные случаи</a:t>
            </a:r>
            <a:endParaRPr lang="en-KZ" dirty="0">
              <a:solidFill>
                <a:srgbClr val="172D52"/>
              </a:solidFill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D0078F3D-5B2F-45BD-8DE3-B6BC02423973}"/>
              </a:ext>
            </a:extLst>
          </p:cNvPr>
          <p:cNvSpPr txBox="1"/>
          <p:nvPr/>
        </p:nvSpPr>
        <p:spPr>
          <a:xfrm>
            <a:off x="7336422" y="1638231"/>
            <a:ext cx="3090824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solidFill>
                  <a:srgbClr val="172D52"/>
                </a:solidFill>
              </a:rPr>
              <a:t>Ходатайство о пересмотре</a:t>
            </a:r>
            <a:endParaRPr lang="en-KZ" dirty="0">
              <a:solidFill>
                <a:srgbClr val="172D52"/>
              </a:solidFill>
            </a:endParaRP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0ED14C91-A2AF-4100-8C67-1E84C376E0AF}"/>
              </a:ext>
            </a:extLst>
          </p:cNvPr>
          <p:cNvSpPr/>
          <p:nvPr/>
        </p:nvSpPr>
        <p:spPr>
          <a:xfrm>
            <a:off x="4442457" y="2703334"/>
            <a:ext cx="2233093" cy="817308"/>
          </a:xfrm>
          <a:prstGeom prst="rect">
            <a:avLst/>
          </a:prstGeom>
          <a:noFill/>
          <a:ln w="31750">
            <a:solidFill>
              <a:srgbClr val="172D5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KZ">
              <a:solidFill>
                <a:srgbClr val="172D5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80276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3">
            <a:extLst>
              <a:ext uri="{FF2B5EF4-FFF2-40B4-BE49-F238E27FC236}">
                <a16:creationId xmlns:a16="http://schemas.microsoft.com/office/drawing/2014/main" id="{E5DD38EA-368F-456A-AF33-67CA81AA5095}"/>
              </a:ext>
            </a:extLst>
          </p:cNvPr>
          <p:cNvSpPr/>
          <p:nvPr/>
        </p:nvSpPr>
        <p:spPr>
          <a:xfrm>
            <a:off x="-436880" y="6311299"/>
            <a:ext cx="5235039" cy="12689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KZ"/>
          </a:p>
        </p:txBody>
      </p:sp>
      <p:pic>
        <p:nvPicPr>
          <p:cNvPr id="7" name="Рисунок 6" descr="Изображение выглядит как стол&#10;&#10;Автоматически созданное описание">
            <a:extLst>
              <a:ext uri="{FF2B5EF4-FFF2-40B4-BE49-F238E27FC236}">
                <a16:creationId xmlns:a16="http://schemas.microsoft.com/office/drawing/2014/main" id="{4C1E56F5-347D-40D0-B39D-CE6AB3495C4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8403" y="518084"/>
            <a:ext cx="1505524" cy="650386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50BD8B3-E5F4-4E6F-94C1-7D095542C3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072" y="518084"/>
            <a:ext cx="8948189" cy="708832"/>
          </a:xfrm>
        </p:spPr>
        <p:txBody>
          <a:bodyPr>
            <a:normAutofit/>
          </a:bodyPr>
          <a:lstStyle/>
          <a:p>
            <a:r>
              <a:rPr lang="ru-RU" sz="2800" b="1" dirty="0">
                <a:solidFill>
                  <a:srgbClr val="172D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Основные трудности (3) временные рамки:</a:t>
            </a: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7D7843DD-9161-4239-80E8-74BF20332A36}"/>
              </a:ext>
            </a:extLst>
          </p:cNvPr>
          <p:cNvSpPr/>
          <p:nvPr/>
        </p:nvSpPr>
        <p:spPr>
          <a:xfrm>
            <a:off x="1635603" y="2898290"/>
            <a:ext cx="2295442" cy="675255"/>
          </a:xfrm>
          <a:prstGeom prst="rect">
            <a:avLst/>
          </a:prstGeom>
          <a:noFill/>
          <a:ln w="31750">
            <a:solidFill>
              <a:srgbClr val="172D5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KZ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BD4BC756-C843-4983-9FD6-431A4C5748B4}"/>
              </a:ext>
            </a:extLst>
          </p:cNvPr>
          <p:cNvSpPr/>
          <p:nvPr/>
        </p:nvSpPr>
        <p:spPr>
          <a:xfrm flipH="1">
            <a:off x="1657119" y="1739029"/>
            <a:ext cx="2268286" cy="681939"/>
          </a:xfrm>
          <a:prstGeom prst="rect">
            <a:avLst/>
          </a:prstGeom>
          <a:noFill/>
          <a:ln w="31750">
            <a:solidFill>
              <a:srgbClr val="172D52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KZ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A876D6B-3287-403A-92AE-A4FC093AC6AC}"/>
              </a:ext>
            </a:extLst>
          </p:cNvPr>
          <p:cNvSpPr/>
          <p:nvPr/>
        </p:nvSpPr>
        <p:spPr>
          <a:xfrm>
            <a:off x="1678069" y="5182225"/>
            <a:ext cx="2276472" cy="641315"/>
          </a:xfrm>
          <a:prstGeom prst="rect">
            <a:avLst/>
          </a:prstGeom>
          <a:noFill/>
          <a:ln w="31750">
            <a:solidFill>
              <a:srgbClr val="172D5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KZ"/>
          </a:p>
        </p:txBody>
      </p:sp>
      <p:sp>
        <p:nvSpPr>
          <p:cNvPr id="10" name="Rectangle 10">
            <a:extLst>
              <a:ext uri="{FF2B5EF4-FFF2-40B4-BE49-F238E27FC236}">
                <a16:creationId xmlns:a16="http://schemas.microsoft.com/office/drawing/2014/main" id="{BA1802DB-990C-4D1A-B298-321459EB27AD}"/>
              </a:ext>
            </a:extLst>
          </p:cNvPr>
          <p:cNvSpPr/>
          <p:nvPr/>
        </p:nvSpPr>
        <p:spPr>
          <a:xfrm>
            <a:off x="1654573" y="4184466"/>
            <a:ext cx="2267639" cy="630361"/>
          </a:xfrm>
          <a:prstGeom prst="rect">
            <a:avLst/>
          </a:prstGeom>
          <a:noFill/>
          <a:ln w="31750">
            <a:solidFill>
              <a:srgbClr val="172D5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KZ"/>
          </a:p>
        </p:txBody>
      </p:sp>
      <p:cxnSp>
        <p:nvCxnSpPr>
          <p:cNvPr id="11" name="Straight Connector 17">
            <a:extLst>
              <a:ext uri="{FF2B5EF4-FFF2-40B4-BE49-F238E27FC236}">
                <a16:creationId xmlns:a16="http://schemas.microsoft.com/office/drawing/2014/main" id="{02121CE1-5941-4004-8B7D-BD96F15C801A}"/>
              </a:ext>
            </a:extLst>
          </p:cNvPr>
          <p:cNvCxnSpPr>
            <a:cxnSpLocks/>
            <a:stCxn id="6" idx="2"/>
          </p:cNvCxnSpPr>
          <p:nvPr/>
        </p:nvCxnSpPr>
        <p:spPr>
          <a:xfrm flipH="1">
            <a:off x="2780004" y="3573545"/>
            <a:ext cx="3320" cy="584775"/>
          </a:xfrm>
          <a:prstGeom prst="line">
            <a:avLst/>
          </a:prstGeom>
          <a:ln w="31750">
            <a:solidFill>
              <a:srgbClr val="172D5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E40765DD-E1D6-415A-ABF7-5C589EC822DC}"/>
              </a:ext>
            </a:extLst>
          </p:cNvPr>
          <p:cNvSpPr txBox="1"/>
          <p:nvPr/>
        </p:nvSpPr>
        <p:spPr>
          <a:xfrm>
            <a:off x="1691647" y="5328494"/>
            <a:ext cx="22493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solidFill>
                  <a:srgbClr val="172D52"/>
                </a:solidFill>
              </a:rPr>
              <a:t>Районные суды</a:t>
            </a:r>
            <a:endParaRPr lang="en-KZ" dirty="0">
              <a:solidFill>
                <a:srgbClr val="172D52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A68EDFD-E349-4C4D-8D50-036E41916836}"/>
              </a:ext>
            </a:extLst>
          </p:cNvPr>
          <p:cNvSpPr txBox="1"/>
          <p:nvPr/>
        </p:nvSpPr>
        <p:spPr>
          <a:xfrm>
            <a:off x="6355762" y="5060533"/>
            <a:ext cx="3763397" cy="92333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solidFill>
                  <a:srgbClr val="172D52"/>
                </a:solidFill>
              </a:rPr>
              <a:t>3 мес. </a:t>
            </a:r>
            <a:r>
              <a:rPr lang="en-US" dirty="0">
                <a:solidFill>
                  <a:srgbClr val="172D52"/>
                </a:solidFill>
              </a:rPr>
              <a:t>(</a:t>
            </a:r>
            <a:r>
              <a:rPr lang="ru-RU" dirty="0">
                <a:solidFill>
                  <a:srgbClr val="172D52"/>
                </a:solidFill>
              </a:rPr>
              <a:t>можно продлить дополнительно на один месяц) </a:t>
            </a:r>
            <a:r>
              <a:rPr lang="en-US" dirty="0">
                <a:solidFill>
                  <a:srgbClr val="172D52"/>
                </a:solidFill>
              </a:rPr>
              <a:t>(</a:t>
            </a:r>
            <a:r>
              <a:rPr lang="ru-RU" u="sng" dirty="0">
                <a:solidFill>
                  <a:srgbClr val="172D52"/>
                </a:solidFill>
              </a:rPr>
              <a:t>очень строго соблюдается</a:t>
            </a:r>
            <a:r>
              <a:rPr lang="en-US" dirty="0">
                <a:solidFill>
                  <a:srgbClr val="172D52"/>
                </a:solidFill>
              </a:rPr>
              <a:t>)</a:t>
            </a:r>
            <a:endParaRPr lang="en-KZ" dirty="0">
              <a:solidFill>
                <a:srgbClr val="172D52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3B8977F-8D9B-41F6-823F-74D875EC5108}"/>
              </a:ext>
            </a:extLst>
          </p:cNvPr>
          <p:cNvSpPr txBox="1"/>
          <p:nvPr/>
        </p:nvSpPr>
        <p:spPr>
          <a:xfrm>
            <a:off x="6882809" y="1805061"/>
            <a:ext cx="2649044" cy="338554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dirty="0">
                <a:solidFill>
                  <a:srgbClr val="172D52"/>
                </a:solidFill>
              </a:rPr>
              <a:t>Сроки не предусмотрены</a:t>
            </a:r>
            <a:endParaRPr lang="en-KZ" sz="1600" dirty="0">
              <a:solidFill>
                <a:srgbClr val="172D52"/>
              </a:solidFill>
            </a:endParaRPr>
          </a:p>
        </p:txBody>
      </p:sp>
      <p:cxnSp>
        <p:nvCxnSpPr>
          <p:cNvPr id="16" name="Straight Connector 26">
            <a:extLst>
              <a:ext uri="{FF2B5EF4-FFF2-40B4-BE49-F238E27FC236}">
                <a16:creationId xmlns:a16="http://schemas.microsoft.com/office/drawing/2014/main" id="{AA84D225-CCDA-4DF9-A382-0C6ABD65F6DA}"/>
              </a:ext>
            </a:extLst>
          </p:cNvPr>
          <p:cNvCxnSpPr>
            <a:cxnSpLocks/>
          </p:cNvCxnSpPr>
          <p:nvPr/>
        </p:nvCxnSpPr>
        <p:spPr>
          <a:xfrm>
            <a:off x="2779231" y="4814827"/>
            <a:ext cx="0" cy="361804"/>
          </a:xfrm>
          <a:prstGeom prst="line">
            <a:avLst/>
          </a:prstGeom>
          <a:ln w="31750">
            <a:solidFill>
              <a:srgbClr val="172D5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8">
            <a:extLst>
              <a:ext uri="{FF2B5EF4-FFF2-40B4-BE49-F238E27FC236}">
                <a16:creationId xmlns:a16="http://schemas.microsoft.com/office/drawing/2014/main" id="{9E5179DA-9ED3-48D8-B75E-303FCF9F5365}"/>
              </a:ext>
            </a:extLst>
          </p:cNvPr>
          <p:cNvCxnSpPr>
            <a:cxnSpLocks/>
          </p:cNvCxnSpPr>
          <p:nvPr/>
        </p:nvCxnSpPr>
        <p:spPr>
          <a:xfrm>
            <a:off x="2800991" y="2484768"/>
            <a:ext cx="3472" cy="367977"/>
          </a:xfrm>
          <a:prstGeom prst="line">
            <a:avLst/>
          </a:prstGeom>
          <a:ln w="31750">
            <a:solidFill>
              <a:srgbClr val="172D5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22">
            <a:extLst>
              <a:ext uri="{FF2B5EF4-FFF2-40B4-BE49-F238E27FC236}">
                <a16:creationId xmlns:a16="http://schemas.microsoft.com/office/drawing/2014/main" id="{82FE7E0D-3C1F-49E6-9ED5-FA9098168581}"/>
              </a:ext>
            </a:extLst>
          </p:cNvPr>
          <p:cNvCxnSpPr/>
          <p:nvPr/>
        </p:nvCxnSpPr>
        <p:spPr>
          <a:xfrm>
            <a:off x="4695612" y="5502882"/>
            <a:ext cx="1761893" cy="0"/>
          </a:xfrm>
          <a:prstGeom prst="straightConnector1">
            <a:avLst/>
          </a:prstGeom>
          <a:ln w="31750">
            <a:solidFill>
              <a:srgbClr val="172D5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33">
            <a:extLst>
              <a:ext uri="{FF2B5EF4-FFF2-40B4-BE49-F238E27FC236}">
                <a16:creationId xmlns:a16="http://schemas.microsoft.com/office/drawing/2014/main" id="{512D4B41-6831-42FE-BE4B-768EB1AD333F}"/>
              </a:ext>
            </a:extLst>
          </p:cNvPr>
          <p:cNvCxnSpPr/>
          <p:nvPr/>
        </p:nvCxnSpPr>
        <p:spPr>
          <a:xfrm>
            <a:off x="4721836" y="3208064"/>
            <a:ext cx="1761893" cy="0"/>
          </a:xfrm>
          <a:prstGeom prst="straightConnector1">
            <a:avLst/>
          </a:prstGeom>
          <a:ln w="31750">
            <a:solidFill>
              <a:srgbClr val="172D5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34">
            <a:extLst>
              <a:ext uri="{FF2B5EF4-FFF2-40B4-BE49-F238E27FC236}">
                <a16:creationId xmlns:a16="http://schemas.microsoft.com/office/drawing/2014/main" id="{072233B9-F7D1-435D-B013-E1F755FE55D0}"/>
              </a:ext>
            </a:extLst>
          </p:cNvPr>
          <p:cNvCxnSpPr/>
          <p:nvPr/>
        </p:nvCxnSpPr>
        <p:spPr>
          <a:xfrm>
            <a:off x="4695612" y="4532511"/>
            <a:ext cx="1761893" cy="0"/>
          </a:xfrm>
          <a:prstGeom prst="straightConnector1">
            <a:avLst/>
          </a:prstGeom>
          <a:ln w="31750">
            <a:solidFill>
              <a:srgbClr val="172D5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35">
            <a:extLst>
              <a:ext uri="{FF2B5EF4-FFF2-40B4-BE49-F238E27FC236}">
                <a16:creationId xmlns:a16="http://schemas.microsoft.com/office/drawing/2014/main" id="{1A028A30-B3E0-492C-A110-C6AB11E8859C}"/>
              </a:ext>
            </a:extLst>
          </p:cNvPr>
          <p:cNvCxnSpPr/>
          <p:nvPr/>
        </p:nvCxnSpPr>
        <p:spPr>
          <a:xfrm>
            <a:off x="4721836" y="1987335"/>
            <a:ext cx="1761893" cy="0"/>
          </a:xfrm>
          <a:prstGeom prst="straightConnector1">
            <a:avLst/>
          </a:prstGeom>
          <a:ln w="31750">
            <a:solidFill>
              <a:srgbClr val="172D5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EA43BBAD-2E23-4AB1-B7CC-DB378355FF0A}"/>
              </a:ext>
            </a:extLst>
          </p:cNvPr>
          <p:cNvSpPr txBox="1"/>
          <p:nvPr/>
        </p:nvSpPr>
        <p:spPr>
          <a:xfrm>
            <a:off x="1781240" y="4306234"/>
            <a:ext cx="19959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solidFill>
                  <a:srgbClr val="172D52"/>
                </a:solidFill>
              </a:rPr>
              <a:t>Апелляция</a:t>
            </a:r>
            <a:endParaRPr lang="en-KZ" dirty="0">
              <a:solidFill>
                <a:srgbClr val="172D52"/>
              </a:solidFill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93882274-F7E0-4748-A5F1-7F73CC17E112}"/>
              </a:ext>
            </a:extLst>
          </p:cNvPr>
          <p:cNvSpPr txBox="1"/>
          <p:nvPr/>
        </p:nvSpPr>
        <p:spPr>
          <a:xfrm>
            <a:off x="6848399" y="4356164"/>
            <a:ext cx="2649044" cy="36933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solidFill>
                  <a:srgbClr val="172D52"/>
                </a:solidFill>
              </a:rPr>
              <a:t>2 мес.</a:t>
            </a:r>
            <a:endParaRPr lang="en-KZ" dirty="0">
              <a:solidFill>
                <a:srgbClr val="172D52"/>
              </a:solidFill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7EC5F741-5BC5-4F4A-B96E-DA1C5575314C}"/>
              </a:ext>
            </a:extLst>
          </p:cNvPr>
          <p:cNvSpPr txBox="1"/>
          <p:nvPr/>
        </p:nvSpPr>
        <p:spPr>
          <a:xfrm>
            <a:off x="4276975" y="4795159"/>
            <a:ext cx="23768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>
                <a:solidFill>
                  <a:srgbClr val="00B050"/>
                </a:solidFill>
              </a:rPr>
              <a:t>1 мес. на обжалование</a:t>
            </a:r>
            <a:endParaRPr lang="en-KZ" sz="1400" b="1" dirty="0">
              <a:solidFill>
                <a:srgbClr val="00B050"/>
              </a:solidFill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9D6C6651-1E9E-4934-B33D-8A2746EC5D8E}"/>
              </a:ext>
            </a:extLst>
          </p:cNvPr>
          <p:cNvSpPr txBox="1"/>
          <p:nvPr/>
        </p:nvSpPr>
        <p:spPr>
          <a:xfrm>
            <a:off x="6616712" y="2904983"/>
            <a:ext cx="3112418" cy="58477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172D52"/>
                </a:solidFill>
              </a:rPr>
              <a:t>(2) 1</a:t>
            </a:r>
            <a:r>
              <a:rPr lang="ru-RU" sz="1600" dirty="0">
                <a:solidFill>
                  <a:srgbClr val="172D52"/>
                </a:solidFill>
              </a:rPr>
              <a:t>,5 мес. на рассмотрение</a:t>
            </a:r>
          </a:p>
          <a:p>
            <a:pPr algn="ctr"/>
            <a:r>
              <a:rPr lang="ru-RU" sz="1600" dirty="0">
                <a:solidFill>
                  <a:srgbClr val="172D52"/>
                </a:solidFill>
              </a:rPr>
              <a:t>(1) до 3-х мес. (ходатайство) </a:t>
            </a:r>
            <a:endParaRPr lang="en-KZ" sz="1600" dirty="0">
              <a:solidFill>
                <a:srgbClr val="172D52"/>
              </a:solidFill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931682B9-A613-4B44-945A-AC122CEFAA28}"/>
              </a:ext>
            </a:extLst>
          </p:cNvPr>
          <p:cNvSpPr txBox="1"/>
          <p:nvPr/>
        </p:nvSpPr>
        <p:spPr>
          <a:xfrm>
            <a:off x="1719133" y="2960818"/>
            <a:ext cx="21385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>
                <a:solidFill>
                  <a:srgbClr val="172D52"/>
                </a:solidFill>
              </a:rPr>
              <a:t>Кассация</a:t>
            </a:r>
          </a:p>
          <a:p>
            <a:pPr algn="ctr"/>
            <a:r>
              <a:rPr lang="en-KZ" sz="1600" dirty="0">
                <a:solidFill>
                  <a:srgbClr val="172D52"/>
                </a:solidFill>
              </a:rPr>
              <a:t>(</a:t>
            </a:r>
            <a:r>
              <a:rPr lang="ru-RU" sz="1600" dirty="0">
                <a:solidFill>
                  <a:srgbClr val="172D52"/>
                </a:solidFill>
              </a:rPr>
              <a:t>Верховный суд</a:t>
            </a:r>
            <a:r>
              <a:rPr lang="en-KZ" sz="1600" dirty="0">
                <a:solidFill>
                  <a:srgbClr val="172D52"/>
                </a:solidFill>
              </a:rPr>
              <a:t>)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D3C1AD8F-BAD4-4E5C-AEC2-C9070451971D}"/>
              </a:ext>
            </a:extLst>
          </p:cNvPr>
          <p:cNvSpPr txBox="1"/>
          <p:nvPr/>
        </p:nvSpPr>
        <p:spPr>
          <a:xfrm>
            <a:off x="1678069" y="1798007"/>
            <a:ext cx="22493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>
                <a:solidFill>
                  <a:srgbClr val="172D52"/>
                </a:solidFill>
              </a:rPr>
              <a:t>Председатель Верховного суда</a:t>
            </a:r>
            <a:endParaRPr lang="en-KZ" sz="1600" dirty="0">
              <a:solidFill>
                <a:srgbClr val="172D52"/>
              </a:solidFill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DEAD6C00-EA18-43C0-AFF0-FD48818E6223}"/>
              </a:ext>
            </a:extLst>
          </p:cNvPr>
          <p:cNvSpPr txBox="1"/>
          <p:nvPr/>
        </p:nvSpPr>
        <p:spPr>
          <a:xfrm>
            <a:off x="9862113" y="2861929"/>
            <a:ext cx="223768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>
                <a:solidFill>
                  <a:srgbClr val="FF0000"/>
                </a:solidFill>
              </a:rPr>
              <a:t>Пересматривается </a:t>
            </a:r>
            <a:r>
              <a:rPr lang="en-US" sz="1400" b="1" dirty="0">
                <a:solidFill>
                  <a:srgbClr val="FF0000"/>
                </a:solidFill>
              </a:rPr>
              <a:t>&lt;10% </a:t>
            </a:r>
            <a:endParaRPr lang="ru-RU" sz="1400" b="1" dirty="0">
              <a:solidFill>
                <a:srgbClr val="FF0000"/>
              </a:solidFill>
            </a:endParaRPr>
          </a:p>
          <a:p>
            <a:pPr algn="ctr"/>
            <a:r>
              <a:rPr lang="ru-RU" sz="1400" b="1" dirty="0">
                <a:solidFill>
                  <a:srgbClr val="FF0000"/>
                </a:solidFill>
              </a:rPr>
              <a:t>Критерии не прозрачны</a:t>
            </a:r>
            <a:endParaRPr lang="en-KZ" sz="1400" b="1" dirty="0">
              <a:solidFill>
                <a:srgbClr val="FF0000"/>
              </a:solidFill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E9EA71ED-BD2B-4BD6-A63B-AF5782C41E50}"/>
              </a:ext>
            </a:extLst>
          </p:cNvPr>
          <p:cNvSpPr txBox="1"/>
          <p:nvPr/>
        </p:nvSpPr>
        <p:spPr>
          <a:xfrm>
            <a:off x="3922212" y="3657277"/>
            <a:ext cx="30152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>
                <a:solidFill>
                  <a:srgbClr val="00B050"/>
                </a:solidFill>
              </a:rPr>
              <a:t>6 мес. </a:t>
            </a:r>
            <a:r>
              <a:rPr lang="en-US" sz="1400" b="1" dirty="0">
                <a:solidFill>
                  <a:srgbClr val="00B050"/>
                </a:solidFill>
              </a:rPr>
              <a:t>(</a:t>
            </a:r>
            <a:r>
              <a:rPr lang="ru-RU" sz="1400" b="1" dirty="0">
                <a:solidFill>
                  <a:srgbClr val="00B050"/>
                </a:solidFill>
              </a:rPr>
              <a:t>ограничения по сумме</a:t>
            </a:r>
            <a:r>
              <a:rPr lang="en-US" sz="1400" b="1" dirty="0">
                <a:solidFill>
                  <a:srgbClr val="00B050"/>
                </a:solidFill>
              </a:rPr>
              <a:t>)</a:t>
            </a:r>
            <a:endParaRPr lang="en-KZ" sz="1400" b="1" dirty="0">
              <a:solidFill>
                <a:srgbClr val="00B050"/>
              </a:solidFill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9A224178-2C32-4523-9282-93F3B3BF6CE5}"/>
              </a:ext>
            </a:extLst>
          </p:cNvPr>
          <p:cNvSpPr txBox="1"/>
          <p:nvPr/>
        </p:nvSpPr>
        <p:spPr>
          <a:xfrm>
            <a:off x="3443471" y="2469926"/>
            <a:ext cx="391578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>
                <a:solidFill>
                  <a:srgbClr val="00B050"/>
                </a:solidFill>
              </a:rPr>
              <a:t>Нет дедлайна</a:t>
            </a:r>
            <a:r>
              <a:rPr lang="en-KZ" sz="1400" b="1" dirty="0">
                <a:solidFill>
                  <a:srgbClr val="00B050"/>
                </a:solidFill>
              </a:rPr>
              <a:t>, </a:t>
            </a:r>
            <a:r>
              <a:rPr lang="ru-RU" sz="1400" b="1" dirty="0">
                <a:solidFill>
                  <a:srgbClr val="00B050"/>
                </a:solidFill>
              </a:rPr>
              <a:t>кол-во ход-в не </a:t>
            </a:r>
            <a:r>
              <a:rPr lang="ru-RU" sz="1400" b="1" dirty="0" err="1">
                <a:solidFill>
                  <a:srgbClr val="00B050"/>
                </a:solidFill>
              </a:rPr>
              <a:t>огр</a:t>
            </a:r>
            <a:r>
              <a:rPr lang="ru-RU" sz="1400" b="1" dirty="0">
                <a:solidFill>
                  <a:srgbClr val="00B050"/>
                </a:solidFill>
              </a:rPr>
              <a:t>.</a:t>
            </a:r>
            <a:endParaRPr lang="en-KZ" sz="1400" b="1" dirty="0">
              <a:solidFill>
                <a:srgbClr val="00B050"/>
              </a:solidFill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E0017C9E-DE0C-4D5A-A444-966AA9561C6F}"/>
              </a:ext>
            </a:extLst>
          </p:cNvPr>
          <p:cNvSpPr txBox="1"/>
          <p:nvPr/>
        </p:nvSpPr>
        <p:spPr>
          <a:xfrm>
            <a:off x="9983154" y="1613092"/>
            <a:ext cx="187606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>
                <a:solidFill>
                  <a:srgbClr val="FF0000"/>
                </a:solidFill>
              </a:rPr>
              <a:t>Пересматривается </a:t>
            </a:r>
            <a:r>
              <a:rPr lang="en-US" sz="1400" b="1" dirty="0">
                <a:solidFill>
                  <a:srgbClr val="FF0000"/>
                </a:solidFill>
              </a:rPr>
              <a:t>&lt;1% </a:t>
            </a:r>
            <a:r>
              <a:rPr lang="ru-RU" sz="1400" b="1" dirty="0">
                <a:solidFill>
                  <a:srgbClr val="FF0000"/>
                </a:solidFill>
              </a:rPr>
              <a:t>дел</a:t>
            </a:r>
            <a:endParaRPr lang="en-US" sz="1400" b="1" dirty="0">
              <a:solidFill>
                <a:srgbClr val="FF0000"/>
              </a:solidFill>
            </a:endParaRPr>
          </a:p>
          <a:p>
            <a:pPr algn="ctr"/>
            <a:r>
              <a:rPr lang="ru-RU" sz="1400" b="1" dirty="0">
                <a:solidFill>
                  <a:srgbClr val="FF0000"/>
                </a:solidFill>
              </a:rPr>
              <a:t>Критерии не прозрачны</a:t>
            </a:r>
            <a:endParaRPr lang="en-KZ" sz="1400" b="1" dirty="0">
              <a:solidFill>
                <a:srgbClr val="FF0000"/>
              </a:solidFill>
            </a:endParaRPr>
          </a:p>
        </p:txBody>
      </p:sp>
      <p:sp>
        <p:nvSpPr>
          <p:cNvPr id="35" name="Rectangle 23">
            <a:extLst>
              <a:ext uri="{FF2B5EF4-FFF2-40B4-BE49-F238E27FC236}">
                <a16:creationId xmlns:a16="http://schemas.microsoft.com/office/drawing/2014/main" id="{081C3C35-9EDE-4306-B15F-72073A3F10D5}"/>
              </a:ext>
            </a:extLst>
          </p:cNvPr>
          <p:cNvSpPr/>
          <p:nvPr/>
        </p:nvSpPr>
        <p:spPr>
          <a:xfrm>
            <a:off x="1330019" y="3998457"/>
            <a:ext cx="9314564" cy="2162642"/>
          </a:xfrm>
          <a:prstGeom prst="rect">
            <a:avLst/>
          </a:prstGeom>
          <a:noFill/>
          <a:ln w="31750">
            <a:solidFill>
              <a:srgbClr val="00206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KZ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0D3E4805-329D-47E1-96E0-2EEC0636C82C}"/>
              </a:ext>
            </a:extLst>
          </p:cNvPr>
          <p:cNvSpPr txBox="1"/>
          <p:nvPr/>
        </p:nvSpPr>
        <p:spPr>
          <a:xfrm>
            <a:off x="514485" y="3647123"/>
            <a:ext cx="227390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>
                <a:solidFill>
                  <a:srgbClr val="172D52"/>
                </a:solidFill>
              </a:rPr>
              <a:t>Вступление в силу</a:t>
            </a:r>
            <a:endParaRPr lang="en-KZ" sz="1400" b="1" dirty="0">
              <a:solidFill>
                <a:srgbClr val="172D5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27739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Изображение выглядит как стол&#10;&#10;Автоматически созданное описание">
            <a:extLst>
              <a:ext uri="{FF2B5EF4-FFF2-40B4-BE49-F238E27FC236}">
                <a16:creationId xmlns:a16="http://schemas.microsoft.com/office/drawing/2014/main" id="{4C1E56F5-347D-40D0-B39D-CE6AB3495C4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8403" y="518084"/>
            <a:ext cx="1505524" cy="650386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50BD8B3-E5F4-4E6F-94C1-7D095542C3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072" y="518084"/>
            <a:ext cx="8363527" cy="708832"/>
          </a:xfrm>
        </p:spPr>
        <p:txBody>
          <a:bodyPr>
            <a:normAutofit/>
          </a:bodyPr>
          <a:lstStyle/>
          <a:p>
            <a:r>
              <a:rPr lang="ru-RU" sz="2800" b="1" dirty="0">
                <a:solidFill>
                  <a:srgbClr val="172D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Основные трудности (4) другие вопросы:</a:t>
            </a:r>
          </a:p>
        </p:txBody>
      </p:sp>
      <p:cxnSp>
        <p:nvCxnSpPr>
          <p:cNvPr id="15" name="Straight Connector 39">
            <a:extLst>
              <a:ext uri="{FF2B5EF4-FFF2-40B4-BE49-F238E27FC236}">
                <a16:creationId xmlns:a16="http://schemas.microsoft.com/office/drawing/2014/main" id="{AADA40CB-5633-47C7-B8D5-1DA47722550E}"/>
              </a:ext>
            </a:extLst>
          </p:cNvPr>
          <p:cNvCxnSpPr>
            <a:cxnSpLocks/>
          </p:cNvCxnSpPr>
          <p:nvPr/>
        </p:nvCxnSpPr>
        <p:spPr>
          <a:xfrm flipH="1">
            <a:off x="628072" y="1394664"/>
            <a:ext cx="10963854" cy="0"/>
          </a:xfrm>
          <a:prstGeom prst="line">
            <a:avLst/>
          </a:prstGeom>
          <a:ln w="19050">
            <a:solidFill>
              <a:srgbClr val="172D52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3B0D21AA-3E21-4B6A-B39A-2D0CC17F8EF6}"/>
              </a:ext>
            </a:extLst>
          </p:cNvPr>
          <p:cNvSpPr txBox="1"/>
          <p:nvPr/>
        </p:nvSpPr>
        <p:spPr>
          <a:xfrm>
            <a:off x="628072" y="1937974"/>
            <a:ext cx="10512367" cy="43588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ru-RU" sz="2200" dirty="0">
                <a:solidFill>
                  <a:srgbClr val="172D52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Государственная пошлина в размере 3% применяется ко всем имущественным требованиям (включая требования об обращении взыскания на залог);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ru-RU" sz="2200" dirty="0">
                <a:solidFill>
                  <a:srgbClr val="172D52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Для возбуждения производства по делу о банкротстве (реабилитации) требуется получение вступившего в законную силу судебного акта о взыскании задолженности, либо признание долга (за исключением случаев, когда кредитор присоединяется к уже возбужденному делу) (признание должника банкротом сложная задача);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ru-RU" sz="2200" dirty="0">
                <a:solidFill>
                  <a:srgbClr val="172D52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Процедура реабилитации (последние изменения в законодательстве, требования кредиторов фиксируются в тенге).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ru-RU" sz="2200" dirty="0">
              <a:solidFill>
                <a:srgbClr val="172D52"/>
              </a:solidFill>
              <a:effectLst/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3660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Изображение выглядит как стол&#10;&#10;Автоматически созданное описание">
            <a:extLst>
              <a:ext uri="{FF2B5EF4-FFF2-40B4-BE49-F238E27FC236}">
                <a16:creationId xmlns:a16="http://schemas.microsoft.com/office/drawing/2014/main" id="{4C1E56F5-347D-40D0-B39D-CE6AB3495C4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8403" y="518084"/>
            <a:ext cx="1505524" cy="650386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50BD8B3-E5F4-4E6F-94C1-7D095542C3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072" y="518084"/>
            <a:ext cx="8363527" cy="708832"/>
          </a:xfrm>
        </p:spPr>
        <p:txBody>
          <a:bodyPr>
            <a:normAutofit/>
          </a:bodyPr>
          <a:lstStyle/>
          <a:p>
            <a:r>
              <a:rPr lang="ru-RU" sz="2800" b="1" dirty="0">
                <a:solidFill>
                  <a:srgbClr val="172D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Потенциальные преимущества (1) МФЦА:</a:t>
            </a:r>
          </a:p>
        </p:txBody>
      </p:sp>
      <p:cxnSp>
        <p:nvCxnSpPr>
          <p:cNvPr id="15" name="Straight Connector 39">
            <a:extLst>
              <a:ext uri="{FF2B5EF4-FFF2-40B4-BE49-F238E27FC236}">
                <a16:creationId xmlns:a16="http://schemas.microsoft.com/office/drawing/2014/main" id="{AADA40CB-5633-47C7-B8D5-1DA47722550E}"/>
              </a:ext>
            </a:extLst>
          </p:cNvPr>
          <p:cNvCxnSpPr>
            <a:cxnSpLocks/>
          </p:cNvCxnSpPr>
          <p:nvPr/>
        </p:nvCxnSpPr>
        <p:spPr>
          <a:xfrm flipH="1">
            <a:off x="628073" y="1276330"/>
            <a:ext cx="10963854" cy="0"/>
          </a:xfrm>
          <a:prstGeom prst="line">
            <a:avLst/>
          </a:prstGeom>
          <a:ln w="19050">
            <a:solidFill>
              <a:srgbClr val="172D52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3B0D21AA-3E21-4B6A-B39A-2D0CC17F8EF6}"/>
              </a:ext>
            </a:extLst>
          </p:cNvPr>
          <p:cNvSpPr txBox="1"/>
          <p:nvPr/>
        </p:nvSpPr>
        <p:spPr>
          <a:xfrm>
            <a:off x="628073" y="1604487"/>
            <a:ext cx="10512367" cy="452457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ru-RU" sz="2100" dirty="0">
                <a:solidFill>
                  <a:srgbClr val="172D52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Суд МФЦА действует на основании своих Правил судопроизводства (независимость от судебной и политической системы Казахстана + политическая поддержка; квалификация судей) (только коммерческие и корпоративные споры);</a:t>
            </a: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ru-RU" sz="2100" dirty="0">
                <a:solidFill>
                  <a:srgbClr val="172D52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Более длительный срок исковой давности (6 лет против 3-х по законодательству РК);</a:t>
            </a: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ru-RU" sz="2100" dirty="0">
                <a:solidFill>
                  <a:srgbClr val="172D52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Возможность использовать «</a:t>
            </a:r>
            <a:r>
              <a:rPr lang="en-US" sz="2100" dirty="0">
                <a:solidFill>
                  <a:srgbClr val="172D52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discovery</a:t>
            </a:r>
            <a:r>
              <a:rPr lang="ru-RU" sz="2100" dirty="0">
                <a:solidFill>
                  <a:srgbClr val="172D52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»</a:t>
            </a:r>
            <a:r>
              <a:rPr lang="en-US" sz="2100" dirty="0">
                <a:solidFill>
                  <a:srgbClr val="172D52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ru-RU" sz="2100" dirty="0">
                <a:solidFill>
                  <a:srgbClr val="172D52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для сбора доказательств (запросить представление определенной «категории» документов), широкие возможности использования свидетельских показаний, перекрестного допроса, показаний экспертов и т.д.;</a:t>
            </a: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ru-RU" sz="2100" dirty="0">
                <a:solidFill>
                  <a:srgbClr val="172D52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Юрисдикция: договорная (стороны могут выбрать суд), выбор права МФЦА, а также в отношении сделок, совершенных на территории МФЦА.</a:t>
            </a:r>
          </a:p>
        </p:txBody>
      </p:sp>
    </p:spTree>
    <p:extLst>
      <p:ext uri="{BB962C8B-B14F-4D97-AF65-F5344CB8AC3E}">
        <p14:creationId xmlns:p14="http://schemas.microsoft.com/office/powerpoint/2010/main" val="33352959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Изображение выглядит как стол&#10;&#10;Автоматически созданное описание">
            <a:extLst>
              <a:ext uri="{FF2B5EF4-FFF2-40B4-BE49-F238E27FC236}">
                <a16:creationId xmlns:a16="http://schemas.microsoft.com/office/drawing/2014/main" id="{4C1E56F5-347D-40D0-B39D-CE6AB3495C4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8403" y="518084"/>
            <a:ext cx="1505524" cy="650386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50BD8B3-E5F4-4E6F-94C1-7D095542C3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072" y="518084"/>
            <a:ext cx="8363527" cy="708832"/>
          </a:xfrm>
        </p:spPr>
        <p:txBody>
          <a:bodyPr>
            <a:normAutofit/>
          </a:bodyPr>
          <a:lstStyle/>
          <a:p>
            <a:r>
              <a:rPr lang="ru-RU" sz="2800" b="1" dirty="0">
                <a:solidFill>
                  <a:srgbClr val="172D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Потенциальные преимущества (2) МФЦА:</a:t>
            </a:r>
          </a:p>
        </p:txBody>
      </p:sp>
      <p:cxnSp>
        <p:nvCxnSpPr>
          <p:cNvPr id="15" name="Straight Connector 39">
            <a:extLst>
              <a:ext uri="{FF2B5EF4-FFF2-40B4-BE49-F238E27FC236}">
                <a16:creationId xmlns:a16="http://schemas.microsoft.com/office/drawing/2014/main" id="{AADA40CB-5633-47C7-B8D5-1DA47722550E}"/>
              </a:ext>
            </a:extLst>
          </p:cNvPr>
          <p:cNvCxnSpPr>
            <a:cxnSpLocks/>
          </p:cNvCxnSpPr>
          <p:nvPr/>
        </p:nvCxnSpPr>
        <p:spPr>
          <a:xfrm flipH="1">
            <a:off x="628073" y="1276330"/>
            <a:ext cx="10963854" cy="0"/>
          </a:xfrm>
          <a:prstGeom prst="line">
            <a:avLst/>
          </a:prstGeom>
          <a:ln w="19050">
            <a:solidFill>
              <a:srgbClr val="172D52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3B0D21AA-3E21-4B6A-B39A-2D0CC17F8EF6}"/>
              </a:ext>
            </a:extLst>
          </p:cNvPr>
          <p:cNvSpPr txBox="1"/>
          <p:nvPr/>
        </p:nvSpPr>
        <p:spPr>
          <a:xfrm>
            <a:off x="628072" y="2228431"/>
            <a:ext cx="10512367" cy="30623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spcAft>
                <a:spcPts val="800"/>
              </a:spcAft>
              <a:buFont typeface="+mj-lt"/>
              <a:buAutoNum type="arabicPeriod"/>
            </a:pPr>
            <a:r>
              <a:rPr lang="ru-RU" sz="2400" dirty="0">
                <a:solidFill>
                  <a:srgbClr val="172D52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Решения Международного арбитражного суда при МФЦА, признаются и приводятся в исполнение Судом МФЦА;</a:t>
            </a:r>
          </a:p>
          <a:p>
            <a:pPr marL="457200" indent="-457200">
              <a:spcAft>
                <a:spcPts val="800"/>
              </a:spcAft>
              <a:buFont typeface="+mj-lt"/>
              <a:buAutoNum type="arabicPeriod"/>
            </a:pPr>
            <a:r>
              <a:rPr lang="ru-RU" sz="2400" dirty="0">
                <a:solidFill>
                  <a:srgbClr val="172D52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Более высокая вероятность успешного исполнения (назначается судья, контролирующий исполнение);</a:t>
            </a:r>
          </a:p>
          <a:p>
            <a:pPr marL="457200" indent="-457200">
              <a:spcAft>
                <a:spcPts val="800"/>
              </a:spcAft>
              <a:buFont typeface="+mj-lt"/>
              <a:buAutoNum type="arabicPeriod"/>
            </a:pPr>
            <a:r>
              <a:rPr lang="ru-RU" sz="2400" dirty="0">
                <a:solidFill>
                  <a:srgbClr val="172D52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Дешевле казахстанских судов (по более крупным делам);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>
                <a:solidFill>
                  <a:srgbClr val="172D52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Гибкость</a:t>
            </a:r>
            <a:r>
              <a:rPr lang="en-US" sz="2400" dirty="0">
                <a:solidFill>
                  <a:srgbClr val="172D52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172D52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арбитража при </a:t>
            </a:r>
            <a:r>
              <a:rPr lang="en-US" sz="2400" dirty="0">
                <a:solidFill>
                  <a:srgbClr val="172D52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МФЦА</a:t>
            </a:r>
            <a:r>
              <a:rPr lang="ru-RU" sz="2400" dirty="0">
                <a:solidFill>
                  <a:srgbClr val="172D52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;</a:t>
            </a:r>
          </a:p>
          <a:p>
            <a:pPr marL="457200" indent="-457200">
              <a:buFont typeface="+mj-lt"/>
              <a:buAutoNum type="arabicPeriod"/>
            </a:pPr>
            <a:endParaRPr lang="ru-RU" sz="500" dirty="0">
              <a:solidFill>
                <a:srgbClr val="172D52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ru-RU" sz="2400" dirty="0">
                <a:solidFill>
                  <a:srgbClr val="172D52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Не применяется местное право;</a:t>
            </a:r>
          </a:p>
        </p:txBody>
      </p:sp>
    </p:spTree>
    <p:extLst>
      <p:ext uri="{BB962C8B-B14F-4D97-AF65-F5344CB8AC3E}">
        <p14:creationId xmlns:p14="http://schemas.microsoft.com/office/powerpoint/2010/main" val="35513038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trial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F9F9F9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2F75FF"/>
      </a:hlink>
      <a:folHlink>
        <a:srgbClr val="919191"/>
      </a:folHlink>
    </a:clrScheme>
    <a:fontScheme name="TK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st">
  <a:themeElements>
    <a:clrScheme name="Другая 1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002060"/>
      </a:hlink>
      <a:folHlink>
        <a:srgbClr val="919191"/>
      </a:folHlink>
    </a:clrScheme>
    <a:fontScheme name="TK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1902</TotalTime>
  <Words>2145</Words>
  <Application>Microsoft Macintosh PowerPoint</Application>
  <PresentationFormat>Widescreen</PresentationFormat>
  <Paragraphs>199</Paragraphs>
  <Slides>13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Helvetica</vt:lpstr>
      <vt:lpstr>Office Theme</vt:lpstr>
      <vt:lpstr>test</vt:lpstr>
      <vt:lpstr>Взыскание задолженности в  Республике Казахстан</vt:lpstr>
      <vt:lpstr>Основные трудности:</vt:lpstr>
      <vt:lpstr>Потенциальные преимущества:</vt:lpstr>
      <vt:lpstr>Основные трудности (1) обзор:</vt:lpstr>
      <vt:lpstr>Основные трудности (2) структура судов:</vt:lpstr>
      <vt:lpstr>Основные трудности (3) временные рамки:</vt:lpstr>
      <vt:lpstr>Основные трудности (4) другие вопросы:</vt:lpstr>
      <vt:lpstr>Потенциальные преимущества (1) МФЦА:</vt:lpstr>
      <vt:lpstr>Потенциальные преимущества (2) МФЦА:</vt:lpstr>
      <vt:lpstr>Потенциальные преимущества (3) исполнительное производство:</vt:lpstr>
      <vt:lpstr>Потенциальные преимущества (4) суды:</vt:lpstr>
      <vt:lpstr>Потенциальные преимущества (5) Закон о банкротстве:</vt:lpstr>
      <vt:lpstr>Спасибо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CONFIDENTIAL</dc:title>
  <dc:creator>Saniya Sultanova</dc:creator>
  <cp:lastModifiedBy>Bakhyt Tukulov</cp:lastModifiedBy>
  <cp:revision>205</cp:revision>
  <dcterms:created xsi:type="dcterms:W3CDTF">2020-12-29T10:10:09Z</dcterms:created>
  <dcterms:modified xsi:type="dcterms:W3CDTF">2021-04-20T15:21:04Z</dcterms:modified>
</cp:coreProperties>
</file>