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4" r:id="rId6"/>
    <p:sldId id="265" r:id="rId7"/>
    <p:sldId id="266" r:id="rId8"/>
    <p:sldId id="271" r:id="rId9"/>
    <p:sldId id="272" r:id="rId10"/>
    <p:sldId id="268" r:id="rId11"/>
    <p:sldId id="269" r:id="rId12"/>
    <p:sldId id="270" r:id="rId13"/>
    <p:sldId id="263" r:id="rId14"/>
  </p:sldIdLst>
  <p:sldSz cx="12192000" cy="6858000"/>
  <p:notesSz cx="6858000" cy="9144000"/>
  <p:defaultTextStyle>
    <a:defPPr>
      <a:defRPr lang="ru-K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63" autoAdjust="0"/>
    <p:restoredTop sz="86382"/>
  </p:normalViewPr>
  <p:slideViewPr>
    <p:cSldViewPr snapToGrid="0">
      <p:cViewPr>
        <p:scale>
          <a:sx n="128" d="100"/>
          <a:sy n="128" d="100"/>
        </p:scale>
        <p:origin x="272" y="-14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 d="1"/>
        <a:sy n="1" d="1"/>
      </p:scale>
      <p:origin x="0" y="0"/>
    </p:cViewPr>
  </p:sorterViewPr>
  <p:notesViewPr>
    <p:cSldViewPr snapToGrid="0">
      <p:cViewPr varScale="1">
        <p:scale>
          <a:sx n="97" d="100"/>
          <a:sy n="97" d="100"/>
        </p:scale>
        <p:origin x="368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K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393EE6-4957-C940-B851-53A094947065}" type="datetimeFigureOut">
              <a:rPr lang="en-KZ" smtClean="0"/>
              <a:t>17.04.2021</a:t>
            </a:fld>
            <a:endParaRPr lang="en-K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K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K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D2C20D-1C70-7B41-AFA1-BF9B0ABC7816}" type="slidenum">
              <a:rPr lang="en-KZ" smtClean="0"/>
              <a:t>‹#›</a:t>
            </a:fld>
            <a:endParaRPr lang="en-KZ"/>
          </a:p>
        </p:txBody>
      </p:sp>
    </p:spTree>
    <p:extLst>
      <p:ext uri="{BB962C8B-B14F-4D97-AF65-F5344CB8AC3E}">
        <p14:creationId xmlns:p14="http://schemas.microsoft.com/office/powerpoint/2010/main" val="1813464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KZ" dirty="0"/>
          </a:p>
        </p:txBody>
      </p:sp>
      <p:sp>
        <p:nvSpPr>
          <p:cNvPr id="4" name="Slide Number Placeholder 3"/>
          <p:cNvSpPr>
            <a:spLocks noGrp="1"/>
          </p:cNvSpPr>
          <p:nvPr>
            <p:ph type="sldNum" sz="quarter" idx="5"/>
          </p:nvPr>
        </p:nvSpPr>
        <p:spPr/>
        <p:txBody>
          <a:bodyPr/>
          <a:lstStyle/>
          <a:p>
            <a:fld id="{5BD2C20D-1C70-7B41-AFA1-BF9B0ABC7816}" type="slidenum">
              <a:rPr lang="en-KZ" smtClean="0"/>
              <a:t>1</a:t>
            </a:fld>
            <a:endParaRPr lang="en-KZ"/>
          </a:p>
        </p:txBody>
      </p:sp>
    </p:spTree>
    <p:extLst>
      <p:ext uri="{BB962C8B-B14F-4D97-AF65-F5344CB8AC3E}">
        <p14:creationId xmlns:p14="http://schemas.microsoft.com/office/powerpoint/2010/main" val="25422385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KZ"/>
          </a:p>
        </p:txBody>
      </p:sp>
      <p:sp>
        <p:nvSpPr>
          <p:cNvPr id="4" name="Slide Number Placeholder 3"/>
          <p:cNvSpPr>
            <a:spLocks noGrp="1"/>
          </p:cNvSpPr>
          <p:nvPr>
            <p:ph type="sldNum" sz="quarter" idx="5"/>
          </p:nvPr>
        </p:nvSpPr>
        <p:spPr/>
        <p:txBody>
          <a:bodyPr/>
          <a:lstStyle/>
          <a:p>
            <a:fld id="{5BD2C20D-1C70-7B41-AFA1-BF9B0ABC7816}" type="slidenum">
              <a:rPr lang="en-KZ" smtClean="0"/>
              <a:t>11</a:t>
            </a:fld>
            <a:endParaRPr lang="en-KZ"/>
          </a:p>
        </p:txBody>
      </p:sp>
    </p:spTree>
    <p:extLst>
      <p:ext uri="{BB962C8B-B14F-4D97-AF65-F5344CB8AC3E}">
        <p14:creationId xmlns:p14="http://schemas.microsoft.com/office/powerpoint/2010/main" val="11739779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KZ"/>
          </a:p>
        </p:txBody>
      </p:sp>
      <p:sp>
        <p:nvSpPr>
          <p:cNvPr id="4" name="Slide Number Placeholder 3"/>
          <p:cNvSpPr>
            <a:spLocks noGrp="1"/>
          </p:cNvSpPr>
          <p:nvPr>
            <p:ph type="sldNum" sz="quarter" idx="5"/>
          </p:nvPr>
        </p:nvSpPr>
        <p:spPr/>
        <p:txBody>
          <a:bodyPr/>
          <a:lstStyle/>
          <a:p>
            <a:fld id="{5BD2C20D-1C70-7B41-AFA1-BF9B0ABC7816}" type="slidenum">
              <a:rPr lang="en-KZ" smtClean="0"/>
              <a:t>12</a:t>
            </a:fld>
            <a:endParaRPr lang="en-KZ"/>
          </a:p>
        </p:txBody>
      </p:sp>
    </p:spTree>
    <p:extLst>
      <p:ext uri="{BB962C8B-B14F-4D97-AF65-F5344CB8AC3E}">
        <p14:creationId xmlns:p14="http://schemas.microsoft.com/office/powerpoint/2010/main" val="37824788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KZ"/>
          </a:p>
        </p:txBody>
      </p:sp>
      <p:sp>
        <p:nvSpPr>
          <p:cNvPr id="4" name="Slide Number Placeholder 3"/>
          <p:cNvSpPr>
            <a:spLocks noGrp="1"/>
          </p:cNvSpPr>
          <p:nvPr>
            <p:ph type="sldNum" sz="quarter" idx="5"/>
          </p:nvPr>
        </p:nvSpPr>
        <p:spPr/>
        <p:txBody>
          <a:bodyPr/>
          <a:lstStyle/>
          <a:p>
            <a:fld id="{5BD2C20D-1C70-7B41-AFA1-BF9B0ABC7816}" type="slidenum">
              <a:rPr lang="en-KZ" smtClean="0"/>
              <a:t>13</a:t>
            </a:fld>
            <a:endParaRPr lang="en-KZ"/>
          </a:p>
        </p:txBody>
      </p:sp>
    </p:spTree>
    <p:extLst>
      <p:ext uri="{BB962C8B-B14F-4D97-AF65-F5344CB8AC3E}">
        <p14:creationId xmlns:p14="http://schemas.microsoft.com/office/powerpoint/2010/main" val="575734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KZ"/>
          </a:p>
        </p:txBody>
      </p:sp>
      <p:sp>
        <p:nvSpPr>
          <p:cNvPr id="4" name="Slide Number Placeholder 3"/>
          <p:cNvSpPr>
            <a:spLocks noGrp="1"/>
          </p:cNvSpPr>
          <p:nvPr>
            <p:ph type="sldNum" sz="quarter" idx="5"/>
          </p:nvPr>
        </p:nvSpPr>
        <p:spPr/>
        <p:txBody>
          <a:bodyPr/>
          <a:lstStyle/>
          <a:p>
            <a:fld id="{5BD2C20D-1C70-7B41-AFA1-BF9B0ABC7816}" type="slidenum">
              <a:rPr lang="en-KZ" smtClean="0"/>
              <a:t>2</a:t>
            </a:fld>
            <a:endParaRPr lang="en-KZ"/>
          </a:p>
        </p:txBody>
      </p:sp>
    </p:spTree>
    <p:extLst>
      <p:ext uri="{BB962C8B-B14F-4D97-AF65-F5344CB8AC3E}">
        <p14:creationId xmlns:p14="http://schemas.microsoft.com/office/powerpoint/2010/main" val="27680984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KZ"/>
          </a:p>
        </p:txBody>
      </p:sp>
      <p:sp>
        <p:nvSpPr>
          <p:cNvPr id="4" name="Slide Number Placeholder 3"/>
          <p:cNvSpPr>
            <a:spLocks noGrp="1"/>
          </p:cNvSpPr>
          <p:nvPr>
            <p:ph type="sldNum" sz="quarter" idx="5"/>
          </p:nvPr>
        </p:nvSpPr>
        <p:spPr/>
        <p:txBody>
          <a:bodyPr/>
          <a:lstStyle/>
          <a:p>
            <a:fld id="{5BD2C20D-1C70-7B41-AFA1-BF9B0ABC7816}" type="slidenum">
              <a:rPr lang="en-KZ" smtClean="0"/>
              <a:t>3</a:t>
            </a:fld>
            <a:endParaRPr lang="en-KZ"/>
          </a:p>
        </p:txBody>
      </p:sp>
    </p:spTree>
    <p:extLst>
      <p:ext uri="{BB962C8B-B14F-4D97-AF65-F5344CB8AC3E}">
        <p14:creationId xmlns:p14="http://schemas.microsoft.com/office/powerpoint/2010/main" val="36045339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KZ"/>
          </a:p>
        </p:txBody>
      </p:sp>
      <p:sp>
        <p:nvSpPr>
          <p:cNvPr id="4" name="Slide Number Placeholder 3"/>
          <p:cNvSpPr>
            <a:spLocks noGrp="1"/>
          </p:cNvSpPr>
          <p:nvPr>
            <p:ph type="sldNum" sz="quarter" idx="5"/>
          </p:nvPr>
        </p:nvSpPr>
        <p:spPr/>
        <p:txBody>
          <a:bodyPr/>
          <a:lstStyle/>
          <a:p>
            <a:fld id="{5BD2C20D-1C70-7B41-AFA1-BF9B0ABC7816}" type="slidenum">
              <a:rPr lang="en-KZ" smtClean="0"/>
              <a:t>4</a:t>
            </a:fld>
            <a:endParaRPr lang="en-KZ"/>
          </a:p>
        </p:txBody>
      </p:sp>
    </p:spTree>
    <p:extLst>
      <p:ext uri="{BB962C8B-B14F-4D97-AF65-F5344CB8AC3E}">
        <p14:creationId xmlns:p14="http://schemas.microsoft.com/office/powerpoint/2010/main" val="40341239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KZ"/>
          </a:p>
        </p:txBody>
      </p:sp>
      <p:sp>
        <p:nvSpPr>
          <p:cNvPr id="4" name="Slide Number Placeholder 3"/>
          <p:cNvSpPr>
            <a:spLocks noGrp="1"/>
          </p:cNvSpPr>
          <p:nvPr>
            <p:ph type="sldNum" sz="quarter" idx="5"/>
          </p:nvPr>
        </p:nvSpPr>
        <p:spPr/>
        <p:txBody>
          <a:bodyPr/>
          <a:lstStyle/>
          <a:p>
            <a:fld id="{5BD2C20D-1C70-7B41-AFA1-BF9B0ABC7816}" type="slidenum">
              <a:rPr lang="en-KZ" smtClean="0"/>
              <a:t>6</a:t>
            </a:fld>
            <a:endParaRPr lang="en-KZ"/>
          </a:p>
        </p:txBody>
      </p:sp>
    </p:spTree>
    <p:extLst>
      <p:ext uri="{BB962C8B-B14F-4D97-AF65-F5344CB8AC3E}">
        <p14:creationId xmlns:p14="http://schemas.microsoft.com/office/powerpoint/2010/main" val="4019868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KZ"/>
          </a:p>
        </p:txBody>
      </p:sp>
      <p:sp>
        <p:nvSpPr>
          <p:cNvPr id="4" name="Slide Number Placeholder 3"/>
          <p:cNvSpPr>
            <a:spLocks noGrp="1"/>
          </p:cNvSpPr>
          <p:nvPr>
            <p:ph type="sldNum" sz="quarter" idx="5"/>
          </p:nvPr>
        </p:nvSpPr>
        <p:spPr/>
        <p:txBody>
          <a:bodyPr/>
          <a:lstStyle/>
          <a:p>
            <a:fld id="{5BD2C20D-1C70-7B41-AFA1-BF9B0ABC7816}" type="slidenum">
              <a:rPr lang="en-KZ" smtClean="0"/>
              <a:t>7</a:t>
            </a:fld>
            <a:endParaRPr lang="en-KZ"/>
          </a:p>
        </p:txBody>
      </p:sp>
    </p:spTree>
    <p:extLst>
      <p:ext uri="{BB962C8B-B14F-4D97-AF65-F5344CB8AC3E}">
        <p14:creationId xmlns:p14="http://schemas.microsoft.com/office/powerpoint/2010/main" val="13772026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KZ"/>
          </a:p>
        </p:txBody>
      </p:sp>
      <p:sp>
        <p:nvSpPr>
          <p:cNvPr id="4" name="Slide Number Placeholder 3"/>
          <p:cNvSpPr>
            <a:spLocks noGrp="1"/>
          </p:cNvSpPr>
          <p:nvPr>
            <p:ph type="sldNum" sz="quarter" idx="5"/>
          </p:nvPr>
        </p:nvSpPr>
        <p:spPr/>
        <p:txBody>
          <a:bodyPr/>
          <a:lstStyle/>
          <a:p>
            <a:fld id="{5BD2C20D-1C70-7B41-AFA1-BF9B0ABC7816}" type="slidenum">
              <a:rPr lang="en-KZ" smtClean="0"/>
              <a:t>8</a:t>
            </a:fld>
            <a:endParaRPr lang="en-KZ"/>
          </a:p>
        </p:txBody>
      </p:sp>
    </p:spTree>
    <p:extLst>
      <p:ext uri="{BB962C8B-B14F-4D97-AF65-F5344CB8AC3E}">
        <p14:creationId xmlns:p14="http://schemas.microsoft.com/office/powerpoint/2010/main" val="33640677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KZ"/>
          </a:p>
        </p:txBody>
      </p:sp>
      <p:sp>
        <p:nvSpPr>
          <p:cNvPr id="4" name="Slide Number Placeholder 3"/>
          <p:cNvSpPr>
            <a:spLocks noGrp="1"/>
          </p:cNvSpPr>
          <p:nvPr>
            <p:ph type="sldNum" sz="quarter" idx="5"/>
          </p:nvPr>
        </p:nvSpPr>
        <p:spPr/>
        <p:txBody>
          <a:bodyPr/>
          <a:lstStyle/>
          <a:p>
            <a:fld id="{5BD2C20D-1C70-7B41-AFA1-BF9B0ABC7816}" type="slidenum">
              <a:rPr lang="en-KZ" smtClean="0"/>
              <a:t>9</a:t>
            </a:fld>
            <a:endParaRPr lang="en-KZ"/>
          </a:p>
        </p:txBody>
      </p:sp>
    </p:spTree>
    <p:extLst>
      <p:ext uri="{BB962C8B-B14F-4D97-AF65-F5344CB8AC3E}">
        <p14:creationId xmlns:p14="http://schemas.microsoft.com/office/powerpoint/2010/main" val="24839636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KZ"/>
          </a:p>
        </p:txBody>
      </p:sp>
      <p:sp>
        <p:nvSpPr>
          <p:cNvPr id="4" name="Slide Number Placeholder 3"/>
          <p:cNvSpPr>
            <a:spLocks noGrp="1"/>
          </p:cNvSpPr>
          <p:nvPr>
            <p:ph type="sldNum" sz="quarter" idx="5"/>
          </p:nvPr>
        </p:nvSpPr>
        <p:spPr/>
        <p:txBody>
          <a:bodyPr/>
          <a:lstStyle/>
          <a:p>
            <a:fld id="{5BD2C20D-1C70-7B41-AFA1-BF9B0ABC7816}" type="slidenum">
              <a:rPr lang="en-KZ" smtClean="0"/>
              <a:t>10</a:t>
            </a:fld>
            <a:endParaRPr lang="en-KZ"/>
          </a:p>
        </p:txBody>
      </p:sp>
    </p:spTree>
    <p:extLst>
      <p:ext uri="{BB962C8B-B14F-4D97-AF65-F5344CB8AC3E}">
        <p14:creationId xmlns:p14="http://schemas.microsoft.com/office/powerpoint/2010/main" val="1370219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0D295F-648F-435D-801C-96EF4D9421A4}"/>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ru-KZ"/>
          </a:p>
        </p:txBody>
      </p:sp>
      <p:sp>
        <p:nvSpPr>
          <p:cNvPr id="3" name="Подзаголовок 2">
            <a:extLst>
              <a:ext uri="{FF2B5EF4-FFF2-40B4-BE49-F238E27FC236}">
                <a16:creationId xmlns:a16="http://schemas.microsoft.com/office/drawing/2014/main" id="{F56432CB-2DBF-4B4C-9C1D-A996ED8438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ru-KZ"/>
          </a:p>
        </p:txBody>
      </p:sp>
      <p:sp>
        <p:nvSpPr>
          <p:cNvPr id="4" name="Дата 3">
            <a:extLst>
              <a:ext uri="{FF2B5EF4-FFF2-40B4-BE49-F238E27FC236}">
                <a16:creationId xmlns:a16="http://schemas.microsoft.com/office/drawing/2014/main" id="{19C56AFC-2728-4C74-967E-CFDB1E17474A}"/>
              </a:ext>
            </a:extLst>
          </p:cNvPr>
          <p:cNvSpPr>
            <a:spLocks noGrp="1"/>
          </p:cNvSpPr>
          <p:nvPr>
            <p:ph type="dt" sz="half" idx="10"/>
          </p:nvPr>
        </p:nvSpPr>
        <p:spPr/>
        <p:txBody>
          <a:bodyPr/>
          <a:lstStyle/>
          <a:p>
            <a:fld id="{0DA0C396-172D-4BF7-B430-00B6D70CE21E}" type="datetimeFigureOut">
              <a:rPr lang="ru-KZ" smtClean="0"/>
              <a:t>4/17/21</a:t>
            </a:fld>
            <a:endParaRPr lang="ru-KZ"/>
          </a:p>
        </p:txBody>
      </p:sp>
      <p:sp>
        <p:nvSpPr>
          <p:cNvPr id="5" name="Нижний колонтитул 4">
            <a:extLst>
              <a:ext uri="{FF2B5EF4-FFF2-40B4-BE49-F238E27FC236}">
                <a16:creationId xmlns:a16="http://schemas.microsoft.com/office/drawing/2014/main" id="{8EA3EDEB-4D9F-4CBD-81CC-D8083101BCCA}"/>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91DC3675-4573-49DF-A189-DCC0C9A373D3}"/>
              </a:ext>
            </a:extLst>
          </p:cNvPr>
          <p:cNvSpPr>
            <a:spLocks noGrp="1"/>
          </p:cNvSpPr>
          <p:nvPr>
            <p:ph type="sldNum" sz="quarter" idx="12"/>
          </p:nvPr>
        </p:nvSpPr>
        <p:spPr/>
        <p:txBody>
          <a:bodyPr/>
          <a:lstStyle/>
          <a:p>
            <a:fld id="{5BE2430D-6651-4AFA-A845-C7969330C3FA}" type="slidenum">
              <a:rPr lang="ru-KZ" smtClean="0"/>
              <a:t>‹#›</a:t>
            </a:fld>
            <a:endParaRPr lang="ru-KZ"/>
          </a:p>
        </p:txBody>
      </p:sp>
    </p:spTree>
    <p:extLst>
      <p:ext uri="{BB962C8B-B14F-4D97-AF65-F5344CB8AC3E}">
        <p14:creationId xmlns:p14="http://schemas.microsoft.com/office/powerpoint/2010/main" val="377736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CD330CA-ADE4-4015-B193-896E1CD5160B}"/>
              </a:ext>
            </a:extLst>
          </p:cNvPr>
          <p:cNvSpPr>
            <a:spLocks noGrp="1"/>
          </p:cNvSpPr>
          <p:nvPr>
            <p:ph type="title"/>
          </p:nvPr>
        </p:nvSpPr>
        <p:spPr/>
        <p:txBody>
          <a:bodyPr/>
          <a:lstStyle/>
          <a:p>
            <a:r>
              <a:rPr lang="ru-RU"/>
              <a:t>Образец заголовка</a:t>
            </a:r>
            <a:endParaRPr lang="ru-KZ"/>
          </a:p>
        </p:txBody>
      </p:sp>
      <p:sp>
        <p:nvSpPr>
          <p:cNvPr id="3" name="Вертикальный текст 2">
            <a:extLst>
              <a:ext uri="{FF2B5EF4-FFF2-40B4-BE49-F238E27FC236}">
                <a16:creationId xmlns:a16="http://schemas.microsoft.com/office/drawing/2014/main" id="{9E575D2D-E463-40A3-ACC1-405C65E14DDA}"/>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28852228-5C60-4DBE-9E56-DAAE5F459849}"/>
              </a:ext>
            </a:extLst>
          </p:cNvPr>
          <p:cNvSpPr>
            <a:spLocks noGrp="1"/>
          </p:cNvSpPr>
          <p:nvPr>
            <p:ph type="dt" sz="half" idx="10"/>
          </p:nvPr>
        </p:nvSpPr>
        <p:spPr/>
        <p:txBody>
          <a:bodyPr/>
          <a:lstStyle/>
          <a:p>
            <a:fld id="{0DA0C396-172D-4BF7-B430-00B6D70CE21E}" type="datetimeFigureOut">
              <a:rPr lang="ru-KZ" smtClean="0"/>
              <a:t>4/17/21</a:t>
            </a:fld>
            <a:endParaRPr lang="ru-KZ"/>
          </a:p>
        </p:txBody>
      </p:sp>
      <p:sp>
        <p:nvSpPr>
          <p:cNvPr id="5" name="Нижний колонтитул 4">
            <a:extLst>
              <a:ext uri="{FF2B5EF4-FFF2-40B4-BE49-F238E27FC236}">
                <a16:creationId xmlns:a16="http://schemas.microsoft.com/office/drawing/2014/main" id="{BD8AA305-72D9-4933-BC76-D07A37698B68}"/>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06FAFC7B-14DE-4533-A9C2-247E90EB4F3F}"/>
              </a:ext>
            </a:extLst>
          </p:cNvPr>
          <p:cNvSpPr>
            <a:spLocks noGrp="1"/>
          </p:cNvSpPr>
          <p:nvPr>
            <p:ph type="sldNum" sz="quarter" idx="12"/>
          </p:nvPr>
        </p:nvSpPr>
        <p:spPr/>
        <p:txBody>
          <a:bodyPr/>
          <a:lstStyle/>
          <a:p>
            <a:fld id="{5BE2430D-6651-4AFA-A845-C7969330C3FA}" type="slidenum">
              <a:rPr lang="ru-KZ" smtClean="0"/>
              <a:t>‹#›</a:t>
            </a:fld>
            <a:endParaRPr lang="ru-KZ"/>
          </a:p>
        </p:txBody>
      </p:sp>
    </p:spTree>
    <p:extLst>
      <p:ext uri="{BB962C8B-B14F-4D97-AF65-F5344CB8AC3E}">
        <p14:creationId xmlns:p14="http://schemas.microsoft.com/office/powerpoint/2010/main" val="3456423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89FABC8C-8A15-40EA-BCA0-B31CF4E319AB}"/>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ru-KZ"/>
          </a:p>
        </p:txBody>
      </p:sp>
      <p:sp>
        <p:nvSpPr>
          <p:cNvPr id="3" name="Вертикальный текст 2">
            <a:extLst>
              <a:ext uri="{FF2B5EF4-FFF2-40B4-BE49-F238E27FC236}">
                <a16:creationId xmlns:a16="http://schemas.microsoft.com/office/drawing/2014/main" id="{09ED541C-3C7C-4B21-A8B7-40426301BE95}"/>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8640335B-B288-403A-BFDB-79092755D6CF}"/>
              </a:ext>
            </a:extLst>
          </p:cNvPr>
          <p:cNvSpPr>
            <a:spLocks noGrp="1"/>
          </p:cNvSpPr>
          <p:nvPr>
            <p:ph type="dt" sz="half" idx="10"/>
          </p:nvPr>
        </p:nvSpPr>
        <p:spPr/>
        <p:txBody>
          <a:bodyPr/>
          <a:lstStyle/>
          <a:p>
            <a:fld id="{0DA0C396-172D-4BF7-B430-00B6D70CE21E}" type="datetimeFigureOut">
              <a:rPr lang="ru-KZ" smtClean="0"/>
              <a:t>4/17/21</a:t>
            </a:fld>
            <a:endParaRPr lang="ru-KZ"/>
          </a:p>
        </p:txBody>
      </p:sp>
      <p:sp>
        <p:nvSpPr>
          <p:cNvPr id="5" name="Нижний колонтитул 4">
            <a:extLst>
              <a:ext uri="{FF2B5EF4-FFF2-40B4-BE49-F238E27FC236}">
                <a16:creationId xmlns:a16="http://schemas.microsoft.com/office/drawing/2014/main" id="{84491DB4-3B91-43D9-8172-2E1690E7AC2D}"/>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DBB060A4-1C7A-447E-A2C4-9383A86C8FC8}"/>
              </a:ext>
            </a:extLst>
          </p:cNvPr>
          <p:cNvSpPr>
            <a:spLocks noGrp="1"/>
          </p:cNvSpPr>
          <p:nvPr>
            <p:ph type="sldNum" sz="quarter" idx="12"/>
          </p:nvPr>
        </p:nvSpPr>
        <p:spPr/>
        <p:txBody>
          <a:bodyPr/>
          <a:lstStyle/>
          <a:p>
            <a:fld id="{5BE2430D-6651-4AFA-A845-C7969330C3FA}" type="slidenum">
              <a:rPr lang="ru-KZ" smtClean="0"/>
              <a:t>‹#›</a:t>
            </a:fld>
            <a:endParaRPr lang="ru-KZ"/>
          </a:p>
        </p:txBody>
      </p:sp>
    </p:spTree>
    <p:extLst>
      <p:ext uri="{BB962C8B-B14F-4D97-AF65-F5344CB8AC3E}">
        <p14:creationId xmlns:p14="http://schemas.microsoft.com/office/powerpoint/2010/main" val="3490001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65417E9-A84B-41EA-BFC1-763902786A01}"/>
              </a:ext>
            </a:extLst>
          </p:cNvPr>
          <p:cNvSpPr>
            <a:spLocks noGrp="1"/>
          </p:cNvSpPr>
          <p:nvPr>
            <p:ph type="title"/>
          </p:nvPr>
        </p:nvSpPr>
        <p:spPr/>
        <p:txBody>
          <a:bodyPr/>
          <a:lstStyle/>
          <a:p>
            <a:r>
              <a:rPr lang="ru-RU"/>
              <a:t>Образец заголовка</a:t>
            </a:r>
            <a:endParaRPr lang="ru-KZ"/>
          </a:p>
        </p:txBody>
      </p:sp>
      <p:sp>
        <p:nvSpPr>
          <p:cNvPr id="3" name="Объект 2">
            <a:extLst>
              <a:ext uri="{FF2B5EF4-FFF2-40B4-BE49-F238E27FC236}">
                <a16:creationId xmlns:a16="http://schemas.microsoft.com/office/drawing/2014/main" id="{E2B0B1E3-7AAE-49FA-B33E-8548C8EBD5CF}"/>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C45A33A5-8944-436C-8331-0D3253A1BEB7}"/>
              </a:ext>
            </a:extLst>
          </p:cNvPr>
          <p:cNvSpPr>
            <a:spLocks noGrp="1"/>
          </p:cNvSpPr>
          <p:nvPr>
            <p:ph type="dt" sz="half" idx="10"/>
          </p:nvPr>
        </p:nvSpPr>
        <p:spPr/>
        <p:txBody>
          <a:bodyPr/>
          <a:lstStyle/>
          <a:p>
            <a:fld id="{0DA0C396-172D-4BF7-B430-00B6D70CE21E}" type="datetimeFigureOut">
              <a:rPr lang="ru-KZ" smtClean="0"/>
              <a:t>4/17/21</a:t>
            </a:fld>
            <a:endParaRPr lang="ru-KZ"/>
          </a:p>
        </p:txBody>
      </p:sp>
      <p:sp>
        <p:nvSpPr>
          <p:cNvPr id="5" name="Нижний колонтитул 4">
            <a:extLst>
              <a:ext uri="{FF2B5EF4-FFF2-40B4-BE49-F238E27FC236}">
                <a16:creationId xmlns:a16="http://schemas.microsoft.com/office/drawing/2014/main" id="{8EEEC897-C4A3-4B4F-93A1-26724AA75445}"/>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BEEC0E62-E754-4FF4-A04E-B28C12346DA1}"/>
              </a:ext>
            </a:extLst>
          </p:cNvPr>
          <p:cNvSpPr>
            <a:spLocks noGrp="1"/>
          </p:cNvSpPr>
          <p:nvPr>
            <p:ph type="sldNum" sz="quarter" idx="12"/>
          </p:nvPr>
        </p:nvSpPr>
        <p:spPr/>
        <p:txBody>
          <a:bodyPr/>
          <a:lstStyle/>
          <a:p>
            <a:fld id="{5BE2430D-6651-4AFA-A845-C7969330C3FA}" type="slidenum">
              <a:rPr lang="ru-KZ" smtClean="0"/>
              <a:t>‹#›</a:t>
            </a:fld>
            <a:endParaRPr lang="ru-KZ"/>
          </a:p>
        </p:txBody>
      </p:sp>
    </p:spTree>
    <p:extLst>
      <p:ext uri="{BB962C8B-B14F-4D97-AF65-F5344CB8AC3E}">
        <p14:creationId xmlns:p14="http://schemas.microsoft.com/office/powerpoint/2010/main" val="1412573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0C6AFCD-02B2-4C02-907B-62DF50DCF6EE}"/>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ru-KZ"/>
          </a:p>
        </p:txBody>
      </p:sp>
      <p:sp>
        <p:nvSpPr>
          <p:cNvPr id="3" name="Текст 2">
            <a:extLst>
              <a:ext uri="{FF2B5EF4-FFF2-40B4-BE49-F238E27FC236}">
                <a16:creationId xmlns:a16="http://schemas.microsoft.com/office/drawing/2014/main" id="{62D97018-EAD1-4E0B-91F3-87A00D5871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BA92F49C-827C-4C30-B7FA-B85BD5921F36}"/>
              </a:ext>
            </a:extLst>
          </p:cNvPr>
          <p:cNvSpPr>
            <a:spLocks noGrp="1"/>
          </p:cNvSpPr>
          <p:nvPr>
            <p:ph type="dt" sz="half" idx="10"/>
          </p:nvPr>
        </p:nvSpPr>
        <p:spPr/>
        <p:txBody>
          <a:bodyPr/>
          <a:lstStyle/>
          <a:p>
            <a:fld id="{0DA0C396-172D-4BF7-B430-00B6D70CE21E}" type="datetimeFigureOut">
              <a:rPr lang="ru-KZ" smtClean="0"/>
              <a:t>4/17/21</a:t>
            </a:fld>
            <a:endParaRPr lang="ru-KZ"/>
          </a:p>
        </p:txBody>
      </p:sp>
      <p:sp>
        <p:nvSpPr>
          <p:cNvPr id="5" name="Нижний колонтитул 4">
            <a:extLst>
              <a:ext uri="{FF2B5EF4-FFF2-40B4-BE49-F238E27FC236}">
                <a16:creationId xmlns:a16="http://schemas.microsoft.com/office/drawing/2014/main" id="{A20BD994-D236-4D13-A47D-E5187BE14D45}"/>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58219763-1888-400B-A3B2-19F693DE681C}"/>
              </a:ext>
            </a:extLst>
          </p:cNvPr>
          <p:cNvSpPr>
            <a:spLocks noGrp="1"/>
          </p:cNvSpPr>
          <p:nvPr>
            <p:ph type="sldNum" sz="quarter" idx="12"/>
          </p:nvPr>
        </p:nvSpPr>
        <p:spPr/>
        <p:txBody>
          <a:bodyPr/>
          <a:lstStyle/>
          <a:p>
            <a:fld id="{5BE2430D-6651-4AFA-A845-C7969330C3FA}" type="slidenum">
              <a:rPr lang="ru-KZ" smtClean="0"/>
              <a:t>‹#›</a:t>
            </a:fld>
            <a:endParaRPr lang="ru-KZ"/>
          </a:p>
        </p:txBody>
      </p:sp>
    </p:spTree>
    <p:extLst>
      <p:ext uri="{BB962C8B-B14F-4D97-AF65-F5344CB8AC3E}">
        <p14:creationId xmlns:p14="http://schemas.microsoft.com/office/powerpoint/2010/main" val="4275881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55985B6-8DAE-49A7-8448-D939A2186EC2}"/>
              </a:ext>
            </a:extLst>
          </p:cNvPr>
          <p:cNvSpPr>
            <a:spLocks noGrp="1"/>
          </p:cNvSpPr>
          <p:nvPr>
            <p:ph type="title"/>
          </p:nvPr>
        </p:nvSpPr>
        <p:spPr/>
        <p:txBody>
          <a:bodyPr/>
          <a:lstStyle/>
          <a:p>
            <a:r>
              <a:rPr lang="ru-RU"/>
              <a:t>Образец заголовка</a:t>
            </a:r>
            <a:endParaRPr lang="ru-KZ"/>
          </a:p>
        </p:txBody>
      </p:sp>
      <p:sp>
        <p:nvSpPr>
          <p:cNvPr id="3" name="Объект 2">
            <a:extLst>
              <a:ext uri="{FF2B5EF4-FFF2-40B4-BE49-F238E27FC236}">
                <a16:creationId xmlns:a16="http://schemas.microsoft.com/office/drawing/2014/main" id="{335D3523-B265-427D-852C-B5B073731522}"/>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Объект 3">
            <a:extLst>
              <a:ext uri="{FF2B5EF4-FFF2-40B4-BE49-F238E27FC236}">
                <a16:creationId xmlns:a16="http://schemas.microsoft.com/office/drawing/2014/main" id="{D4E6338D-16AF-4349-AA13-1742D31949C6}"/>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5" name="Дата 4">
            <a:extLst>
              <a:ext uri="{FF2B5EF4-FFF2-40B4-BE49-F238E27FC236}">
                <a16:creationId xmlns:a16="http://schemas.microsoft.com/office/drawing/2014/main" id="{01179C2D-D92A-48BA-8310-34E7D0F1C007}"/>
              </a:ext>
            </a:extLst>
          </p:cNvPr>
          <p:cNvSpPr>
            <a:spLocks noGrp="1"/>
          </p:cNvSpPr>
          <p:nvPr>
            <p:ph type="dt" sz="half" idx="10"/>
          </p:nvPr>
        </p:nvSpPr>
        <p:spPr/>
        <p:txBody>
          <a:bodyPr/>
          <a:lstStyle/>
          <a:p>
            <a:fld id="{0DA0C396-172D-4BF7-B430-00B6D70CE21E}" type="datetimeFigureOut">
              <a:rPr lang="ru-KZ" smtClean="0"/>
              <a:t>4/17/21</a:t>
            </a:fld>
            <a:endParaRPr lang="ru-KZ"/>
          </a:p>
        </p:txBody>
      </p:sp>
      <p:sp>
        <p:nvSpPr>
          <p:cNvPr id="6" name="Нижний колонтитул 5">
            <a:extLst>
              <a:ext uri="{FF2B5EF4-FFF2-40B4-BE49-F238E27FC236}">
                <a16:creationId xmlns:a16="http://schemas.microsoft.com/office/drawing/2014/main" id="{1F1144F1-BFA3-4716-881D-4E9DEDD52234}"/>
              </a:ext>
            </a:extLst>
          </p:cNvPr>
          <p:cNvSpPr>
            <a:spLocks noGrp="1"/>
          </p:cNvSpPr>
          <p:nvPr>
            <p:ph type="ftr" sz="quarter" idx="11"/>
          </p:nvPr>
        </p:nvSpPr>
        <p:spPr/>
        <p:txBody>
          <a:bodyPr/>
          <a:lstStyle/>
          <a:p>
            <a:endParaRPr lang="ru-KZ"/>
          </a:p>
        </p:txBody>
      </p:sp>
      <p:sp>
        <p:nvSpPr>
          <p:cNvPr id="7" name="Номер слайда 6">
            <a:extLst>
              <a:ext uri="{FF2B5EF4-FFF2-40B4-BE49-F238E27FC236}">
                <a16:creationId xmlns:a16="http://schemas.microsoft.com/office/drawing/2014/main" id="{E211F188-1C40-464B-8023-E7C9DF98846E}"/>
              </a:ext>
            </a:extLst>
          </p:cNvPr>
          <p:cNvSpPr>
            <a:spLocks noGrp="1"/>
          </p:cNvSpPr>
          <p:nvPr>
            <p:ph type="sldNum" sz="quarter" idx="12"/>
          </p:nvPr>
        </p:nvSpPr>
        <p:spPr/>
        <p:txBody>
          <a:bodyPr/>
          <a:lstStyle/>
          <a:p>
            <a:fld id="{5BE2430D-6651-4AFA-A845-C7969330C3FA}" type="slidenum">
              <a:rPr lang="ru-KZ" smtClean="0"/>
              <a:t>‹#›</a:t>
            </a:fld>
            <a:endParaRPr lang="ru-KZ"/>
          </a:p>
        </p:txBody>
      </p:sp>
    </p:spTree>
    <p:extLst>
      <p:ext uri="{BB962C8B-B14F-4D97-AF65-F5344CB8AC3E}">
        <p14:creationId xmlns:p14="http://schemas.microsoft.com/office/powerpoint/2010/main" val="1903631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20E0007-9EC4-45A3-93DC-D02F38E1ED4B}"/>
              </a:ext>
            </a:extLst>
          </p:cNvPr>
          <p:cNvSpPr>
            <a:spLocks noGrp="1"/>
          </p:cNvSpPr>
          <p:nvPr>
            <p:ph type="title"/>
          </p:nvPr>
        </p:nvSpPr>
        <p:spPr>
          <a:xfrm>
            <a:off x="839788" y="365125"/>
            <a:ext cx="10515600" cy="1325563"/>
          </a:xfrm>
        </p:spPr>
        <p:txBody>
          <a:bodyPr/>
          <a:lstStyle/>
          <a:p>
            <a:r>
              <a:rPr lang="ru-RU"/>
              <a:t>Образец заголовка</a:t>
            </a:r>
            <a:endParaRPr lang="ru-KZ"/>
          </a:p>
        </p:txBody>
      </p:sp>
      <p:sp>
        <p:nvSpPr>
          <p:cNvPr id="3" name="Текст 2">
            <a:extLst>
              <a:ext uri="{FF2B5EF4-FFF2-40B4-BE49-F238E27FC236}">
                <a16:creationId xmlns:a16="http://schemas.microsoft.com/office/drawing/2014/main" id="{89F15AF6-C3D0-4C5A-83C7-A92A34CEA2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4422F950-558D-45AD-90E3-5A1259A2629E}"/>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5" name="Текст 4">
            <a:extLst>
              <a:ext uri="{FF2B5EF4-FFF2-40B4-BE49-F238E27FC236}">
                <a16:creationId xmlns:a16="http://schemas.microsoft.com/office/drawing/2014/main" id="{E6A114D9-2CBB-4346-928B-8AFEB0AB42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3E062635-79AD-4036-BB13-B8458C6E2283}"/>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7" name="Дата 6">
            <a:extLst>
              <a:ext uri="{FF2B5EF4-FFF2-40B4-BE49-F238E27FC236}">
                <a16:creationId xmlns:a16="http://schemas.microsoft.com/office/drawing/2014/main" id="{E3FB7964-0AFC-4ECE-BA4D-BDF7E80D18BF}"/>
              </a:ext>
            </a:extLst>
          </p:cNvPr>
          <p:cNvSpPr>
            <a:spLocks noGrp="1"/>
          </p:cNvSpPr>
          <p:nvPr>
            <p:ph type="dt" sz="half" idx="10"/>
          </p:nvPr>
        </p:nvSpPr>
        <p:spPr/>
        <p:txBody>
          <a:bodyPr/>
          <a:lstStyle/>
          <a:p>
            <a:fld id="{0DA0C396-172D-4BF7-B430-00B6D70CE21E}" type="datetimeFigureOut">
              <a:rPr lang="ru-KZ" smtClean="0"/>
              <a:t>4/17/21</a:t>
            </a:fld>
            <a:endParaRPr lang="ru-KZ"/>
          </a:p>
        </p:txBody>
      </p:sp>
      <p:sp>
        <p:nvSpPr>
          <p:cNvPr id="8" name="Нижний колонтитул 7">
            <a:extLst>
              <a:ext uri="{FF2B5EF4-FFF2-40B4-BE49-F238E27FC236}">
                <a16:creationId xmlns:a16="http://schemas.microsoft.com/office/drawing/2014/main" id="{1EFADA1F-708C-4BF7-AF1F-75818600D2B2}"/>
              </a:ext>
            </a:extLst>
          </p:cNvPr>
          <p:cNvSpPr>
            <a:spLocks noGrp="1"/>
          </p:cNvSpPr>
          <p:nvPr>
            <p:ph type="ftr" sz="quarter" idx="11"/>
          </p:nvPr>
        </p:nvSpPr>
        <p:spPr/>
        <p:txBody>
          <a:bodyPr/>
          <a:lstStyle/>
          <a:p>
            <a:endParaRPr lang="ru-KZ"/>
          </a:p>
        </p:txBody>
      </p:sp>
      <p:sp>
        <p:nvSpPr>
          <p:cNvPr id="9" name="Номер слайда 8">
            <a:extLst>
              <a:ext uri="{FF2B5EF4-FFF2-40B4-BE49-F238E27FC236}">
                <a16:creationId xmlns:a16="http://schemas.microsoft.com/office/drawing/2014/main" id="{DF476CE3-33CB-4964-86D9-BF5F533B7296}"/>
              </a:ext>
            </a:extLst>
          </p:cNvPr>
          <p:cNvSpPr>
            <a:spLocks noGrp="1"/>
          </p:cNvSpPr>
          <p:nvPr>
            <p:ph type="sldNum" sz="quarter" idx="12"/>
          </p:nvPr>
        </p:nvSpPr>
        <p:spPr/>
        <p:txBody>
          <a:bodyPr/>
          <a:lstStyle/>
          <a:p>
            <a:fld id="{5BE2430D-6651-4AFA-A845-C7969330C3FA}" type="slidenum">
              <a:rPr lang="ru-KZ" smtClean="0"/>
              <a:t>‹#›</a:t>
            </a:fld>
            <a:endParaRPr lang="ru-KZ"/>
          </a:p>
        </p:txBody>
      </p:sp>
    </p:spTree>
    <p:extLst>
      <p:ext uri="{BB962C8B-B14F-4D97-AF65-F5344CB8AC3E}">
        <p14:creationId xmlns:p14="http://schemas.microsoft.com/office/powerpoint/2010/main" val="3876223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2D2BE4E-107D-4F05-B60D-EC78CC2263C0}"/>
              </a:ext>
            </a:extLst>
          </p:cNvPr>
          <p:cNvSpPr>
            <a:spLocks noGrp="1"/>
          </p:cNvSpPr>
          <p:nvPr>
            <p:ph type="title"/>
          </p:nvPr>
        </p:nvSpPr>
        <p:spPr/>
        <p:txBody>
          <a:bodyPr/>
          <a:lstStyle/>
          <a:p>
            <a:r>
              <a:rPr lang="ru-RU"/>
              <a:t>Образец заголовка</a:t>
            </a:r>
            <a:endParaRPr lang="ru-KZ"/>
          </a:p>
        </p:txBody>
      </p:sp>
      <p:sp>
        <p:nvSpPr>
          <p:cNvPr id="3" name="Дата 2">
            <a:extLst>
              <a:ext uri="{FF2B5EF4-FFF2-40B4-BE49-F238E27FC236}">
                <a16:creationId xmlns:a16="http://schemas.microsoft.com/office/drawing/2014/main" id="{AD1B7BA6-1B56-4C95-83F9-1262AF612EFD}"/>
              </a:ext>
            </a:extLst>
          </p:cNvPr>
          <p:cNvSpPr>
            <a:spLocks noGrp="1"/>
          </p:cNvSpPr>
          <p:nvPr>
            <p:ph type="dt" sz="half" idx="10"/>
          </p:nvPr>
        </p:nvSpPr>
        <p:spPr/>
        <p:txBody>
          <a:bodyPr/>
          <a:lstStyle/>
          <a:p>
            <a:fld id="{0DA0C396-172D-4BF7-B430-00B6D70CE21E}" type="datetimeFigureOut">
              <a:rPr lang="ru-KZ" smtClean="0"/>
              <a:t>4/17/21</a:t>
            </a:fld>
            <a:endParaRPr lang="ru-KZ"/>
          </a:p>
        </p:txBody>
      </p:sp>
      <p:sp>
        <p:nvSpPr>
          <p:cNvPr id="4" name="Нижний колонтитул 3">
            <a:extLst>
              <a:ext uri="{FF2B5EF4-FFF2-40B4-BE49-F238E27FC236}">
                <a16:creationId xmlns:a16="http://schemas.microsoft.com/office/drawing/2014/main" id="{81B4BE78-BC1F-4EB1-955A-FE615231A306}"/>
              </a:ext>
            </a:extLst>
          </p:cNvPr>
          <p:cNvSpPr>
            <a:spLocks noGrp="1"/>
          </p:cNvSpPr>
          <p:nvPr>
            <p:ph type="ftr" sz="quarter" idx="11"/>
          </p:nvPr>
        </p:nvSpPr>
        <p:spPr/>
        <p:txBody>
          <a:bodyPr/>
          <a:lstStyle/>
          <a:p>
            <a:endParaRPr lang="ru-KZ"/>
          </a:p>
        </p:txBody>
      </p:sp>
      <p:sp>
        <p:nvSpPr>
          <p:cNvPr id="5" name="Номер слайда 4">
            <a:extLst>
              <a:ext uri="{FF2B5EF4-FFF2-40B4-BE49-F238E27FC236}">
                <a16:creationId xmlns:a16="http://schemas.microsoft.com/office/drawing/2014/main" id="{03352E0F-E334-4567-9479-62B849517619}"/>
              </a:ext>
            </a:extLst>
          </p:cNvPr>
          <p:cNvSpPr>
            <a:spLocks noGrp="1"/>
          </p:cNvSpPr>
          <p:nvPr>
            <p:ph type="sldNum" sz="quarter" idx="12"/>
          </p:nvPr>
        </p:nvSpPr>
        <p:spPr/>
        <p:txBody>
          <a:bodyPr/>
          <a:lstStyle/>
          <a:p>
            <a:fld id="{5BE2430D-6651-4AFA-A845-C7969330C3FA}" type="slidenum">
              <a:rPr lang="ru-KZ" smtClean="0"/>
              <a:t>‹#›</a:t>
            </a:fld>
            <a:endParaRPr lang="ru-KZ"/>
          </a:p>
        </p:txBody>
      </p:sp>
    </p:spTree>
    <p:extLst>
      <p:ext uri="{BB962C8B-B14F-4D97-AF65-F5344CB8AC3E}">
        <p14:creationId xmlns:p14="http://schemas.microsoft.com/office/powerpoint/2010/main" val="965417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967DF24A-7069-4113-875C-D45647B382D4}"/>
              </a:ext>
            </a:extLst>
          </p:cNvPr>
          <p:cNvSpPr>
            <a:spLocks noGrp="1"/>
          </p:cNvSpPr>
          <p:nvPr>
            <p:ph type="dt" sz="half" idx="10"/>
          </p:nvPr>
        </p:nvSpPr>
        <p:spPr/>
        <p:txBody>
          <a:bodyPr/>
          <a:lstStyle/>
          <a:p>
            <a:fld id="{0DA0C396-172D-4BF7-B430-00B6D70CE21E}" type="datetimeFigureOut">
              <a:rPr lang="ru-KZ" smtClean="0"/>
              <a:t>4/17/21</a:t>
            </a:fld>
            <a:endParaRPr lang="ru-KZ"/>
          </a:p>
        </p:txBody>
      </p:sp>
      <p:sp>
        <p:nvSpPr>
          <p:cNvPr id="3" name="Нижний колонтитул 2">
            <a:extLst>
              <a:ext uri="{FF2B5EF4-FFF2-40B4-BE49-F238E27FC236}">
                <a16:creationId xmlns:a16="http://schemas.microsoft.com/office/drawing/2014/main" id="{4F88CA25-8004-4723-B76F-C833C918B703}"/>
              </a:ext>
            </a:extLst>
          </p:cNvPr>
          <p:cNvSpPr>
            <a:spLocks noGrp="1"/>
          </p:cNvSpPr>
          <p:nvPr>
            <p:ph type="ftr" sz="quarter" idx="11"/>
          </p:nvPr>
        </p:nvSpPr>
        <p:spPr/>
        <p:txBody>
          <a:bodyPr/>
          <a:lstStyle/>
          <a:p>
            <a:endParaRPr lang="ru-KZ"/>
          </a:p>
        </p:txBody>
      </p:sp>
      <p:sp>
        <p:nvSpPr>
          <p:cNvPr id="4" name="Номер слайда 3">
            <a:extLst>
              <a:ext uri="{FF2B5EF4-FFF2-40B4-BE49-F238E27FC236}">
                <a16:creationId xmlns:a16="http://schemas.microsoft.com/office/drawing/2014/main" id="{7398FF22-518B-4E3E-A6A0-6CD0624F318C}"/>
              </a:ext>
            </a:extLst>
          </p:cNvPr>
          <p:cNvSpPr>
            <a:spLocks noGrp="1"/>
          </p:cNvSpPr>
          <p:nvPr>
            <p:ph type="sldNum" sz="quarter" idx="12"/>
          </p:nvPr>
        </p:nvSpPr>
        <p:spPr/>
        <p:txBody>
          <a:bodyPr/>
          <a:lstStyle/>
          <a:p>
            <a:fld id="{5BE2430D-6651-4AFA-A845-C7969330C3FA}" type="slidenum">
              <a:rPr lang="ru-KZ" smtClean="0"/>
              <a:t>‹#›</a:t>
            </a:fld>
            <a:endParaRPr lang="ru-KZ"/>
          </a:p>
        </p:txBody>
      </p:sp>
    </p:spTree>
    <p:extLst>
      <p:ext uri="{BB962C8B-B14F-4D97-AF65-F5344CB8AC3E}">
        <p14:creationId xmlns:p14="http://schemas.microsoft.com/office/powerpoint/2010/main" val="3398103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86AD45D-4B3D-4AC4-BE8B-6EF0A4513B6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KZ"/>
          </a:p>
        </p:txBody>
      </p:sp>
      <p:sp>
        <p:nvSpPr>
          <p:cNvPr id="3" name="Объект 2">
            <a:extLst>
              <a:ext uri="{FF2B5EF4-FFF2-40B4-BE49-F238E27FC236}">
                <a16:creationId xmlns:a16="http://schemas.microsoft.com/office/drawing/2014/main" id="{4CD130A9-DF0E-4351-8315-2C96200697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Текст 3">
            <a:extLst>
              <a:ext uri="{FF2B5EF4-FFF2-40B4-BE49-F238E27FC236}">
                <a16:creationId xmlns:a16="http://schemas.microsoft.com/office/drawing/2014/main" id="{D2DF39E9-3D05-472D-B088-BEE7523851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3393ADBC-4921-4BEF-BF77-6C31EBFECF72}"/>
              </a:ext>
            </a:extLst>
          </p:cNvPr>
          <p:cNvSpPr>
            <a:spLocks noGrp="1"/>
          </p:cNvSpPr>
          <p:nvPr>
            <p:ph type="dt" sz="half" idx="10"/>
          </p:nvPr>
        </p:nvSpPr>
        <p:spPr/>
        <p:txBody>
          <a:bodyPr/>
          <a:lstStyle/>
          <a:p>
            <a:fld id="{0DA0C396-172D-4BF7-B430-00B6D70CE21E}" type="datetimeFigureOut">
              <a:rPr lang="ru-KZ" smtClean="0"/>
              <a:t>4/17/21</a:t>
            </a:fld>
            <a:endParaRPr lang="ru-KZ"/>
          </a:p>
        </p:txBody>
      </p:sp>
      <p:sp>
        <p:nvSpPr>
          <p:cNvPr id="6" name="Нижний колонтитул 5">
            <a:extLst>
              <a:ext uri="{FF2B5EF4-FFF2-40B4-BE49-F238E27FC236}">
                <a16:creationId xmlns:a16="http://schemas.microsoft.com/office/drawing/2014/main" id="{18136B52-22FF-46FF-901D-DA2572B91DAF}"/>
              </a:ext>
            </a:extLst>
          </p:cNvPr>
          <p:cNvSpPr>
            <a:spLocks noGrp="1"/>
          </p:cNvSpPr>
          <p:nvPr>
            <p:ph type="ftr" sz="quarter" idx="11"/>
          </p:nvPr>
        </p:nvSpPr>
        <p:spPr/>
        <p:txBody>
          <a:bodyPr/>
          <a:lstStyle/>
          <a:p>
            <a:endParaRPr lang="ru-KZ"/>
          </a:p>
        </p:txBody>
      </p:sp>
      <p:sp>
        <p:nvSpPr>
          <p:cNvPr id="7" name="Номер слайда 6">
            <a:extLst>
              <a:ext uri="{FF2B5EF4-FFF2-40B4-BE49-F238E27FC236}">
                <a16:creationId xmlns:a16="http://schemas.microsoft.com/office/drawing/2014/main" id="{1D4C839C-7F06-4E82-A8ED-D39D23E0617B}"/>
              </a:ext>
            </a:extLst>
          </p:cNvPr>
          <p:cNvSpPr>
            <a:spLocks noGrp="1"/>
          </p:cNvSpPr>
          <p:nvPr>
            <p:ph type="sldNum" sz="quarter" idx="12"/>
          </p:nvPr>
        </p:nvSpPr>
        <p:spPr/>
        <p:txBody>
          <a:bodyPr/>
          <a:lstStyle/>
          <a:p>
            <a:fld id="{5BE2430D-6651-4AFA-A845-C7969330C3FA}" type="slidenum">
              <a:rPr lang="ru-KZ" smtClean="0"/>
              <a:t>‹#›</a:t>
            </a:fld>
            <a:endParaRPr lang="ru-KZ"/>
          </a:p>
        </p:txBody>
      </p:sp>
    </p:spTree>
    <p:extLst>
      <p:ext uri="{BB962C8B-B14F-4D97-AF65-F5344CB8AC3E}">
        <p14:creationId xmlns:p14="http://schemas.microsoft.com/office/powerpoint/2010/main" val="3490841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137D4B5-91D9-4EAE-BFB3-625E1B828E9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KZ"/>
          </a:p>
        </p:txBody>
      </p:sp>
      <p:sp>
        <p:nvSpPr>
          <p:cNvPr id="3" name="Рисунок 2">
            <a:extLst>
              <a:ext uri="{FF2B5EF4-FFF2-40B4-BE49-F238E27FC236}">
                <a16:creationId xmlns:a16="http://schemas.microsoft.com/office/drawing/2014/main" id="{209F7701-4DA3-4C71-8A0E-CA823FF86F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KZ"/>
          </a:p>
        </p:txBody>
      </p:sp>
      <p:sp>
        <p:nvSpPr>
          <p:cNvPr id="4" name="Текст 3">
            <a:extLst>
              <a:ext uri="{FF2B5EF4-FFF2-40B4-BE49-F238E27FC236}">
                <a16:creationId xmlns:a16="http://schemas.microsoft.com/office/drawing/2014/main" id="{570E6C7F-B1FC-49A8-B482-8E5D7B8876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E5FC51C2-A149-4ED5-968D-15FBEE90F01C}"/>
              </a:ext>
            </a:extLst>
          </p:cNvPr>
          <p:cNvSpPr>
            <a:spLocks noGrp="1"/>
          </p:cNvSpPr>
          <p:nvPr>
            <p:ph type="dt" sz="half" idx="10"/>
          </p:nvPr>
        </p:nvSpPr>
        <p:spPr/>
        <p:txBody>
          <a:bodyPr/>
          <a:lstStyle/>
          <a:p>
            <a:fld id="{0DA0C396-172D-4BF7-B430-00B6D70CE21E}" type="datetimeFigureOut">
              <a:rPr lang="ru-KZ" smtClean="0"/>
              <a:t>4/17/21</a:t>
            </a:fld>
            <a:endParaRPr lang="ru-KZ"/>
          </a:p>
        </p:txBody>
      </p:sp>
      <p:sp>
        <p:nvSpPr>
          <p:cNvPr id="6" name="Нижний колонтитул 5">
            <a:extLst>
              <a:ext uri="{FF2B5EF4-FFF2-40B4-BE49-F238E27FC236}">
                <a16:creationId xmlns:a16="http://schemas.microsoft.com/office/drawing/2014/main" id="{44A10125-2E7D-4FF7-A919-4D71C79AEC1C}"/>
              </a:ext>
            </a:extLst>
          </p:cNvPr>
          <p:cNvSpPr>
            <a:spLocks noGrp="1"/>
          </p:cNvSpPr>
          <p:nvPr>
            <p:ph type="ftr" sz="quarter" idx="11"/>
          </p:nvPr>
        </p:nvSpPr>
        <p:spPr/>
        <p:txBody>
          <a:bodyPr/>
          <a:lstStyle/>
          <a:p>
            <a:endParaRPr lang="ru-KZ"/>
          </a:p>
        </p:txBody>
      </p:sp>
      <p:sp>
        <p:nvSpPr>
          <p:cNvPr id="7" name="Номер слайда 6">
            <a:extLst>
              <a:ext uri="{FF2B5EF4-FFF2-40B4-BE49-F238E27FC236}">
                <a16:creationId xmlns:a16="http://schemas.microsoft.com/office/drawing/2014/main" id="{40A188CA-AA18-4A08-9EDA-31CB37929DDA}"/>
              </a:ext>
            </a:extLst>
          </p:cNvPr>
          <p:cNvSpPr>
            <a:spLocks noGrp="1"/>
          </p:cNvSpPr>
          <p:nvPr>
            <p:ph type="sldNum" sz="quarter" idx="12"/>
          </p:nvPr>
        </p:nvSpPr>
        <p:spPr/>
        <p:txBody>
          <a:bodyPr/>
          <a:lstStyle/>
          <a:p>
            <a:fld id="{5BE2430D-6651-4AFA-A845-C7969330C3FA}" type="slidenum">
              <a:rPr lang="ru-KZ" smtClean="0"/>
              <a:t>‹#›</a:t>
            </a:fld>
            <a:endParaRPr lang="ru-KZ"/>
          </a:p>
        </p:txBody>
      </p:sp>
    </p:spTree>
    <p:extLst>
      <p:ext uri="{BB962C8B-B14F-4D97-AF65-F5344CB8AC3E}">
        <p14:creationId xmlns:p14="http://schemas.microsoft.com/office/powerpoint/2010/main" val="3055994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388813C-D0AA-4D48-8D7C-712803AAB5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ru-KZ"/>
          </a:p>
        </p:txBody>
      </p:sp>
      <p:sp>
        <p:nvSpPr>
          <p:cNvPr id="3" name="Текст 2">
            <a:extLst>
              <a:ext uri="{FF2B5EF4-FFF2-40B4-BE49-F238E27FC236}">
                <a16:creationId xmlns:a16="http://schemas.microsoft.com/office/drawing/2014/main" id="{882290F9-FE8A-4A85-B3C0-7A4270B52E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1FCFE7BE-9727-4F00-88DE-0564F06172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A0C396-172D-4BF7-B430-00B6D70CE21E}" type="datetimeFigureOut">
              <a:rPr lang="ru-KZ" smtClean="0"/>
              <a:t>4/17/21</a:t>
            </a:fld>
            <a:endParaRPr lang="ru-KZ"/>
          </a:p>
        </p:txBody>
      </p:sp>
      <p:sp>
        <p:nvSpPr>
          <p:cNvPr id="5" name="Нижний колонтитул 4">
            <a:extLst>
              <a:ext uri="{FF2B5EF4-FFF2-40B4-BE49-F238E27FC236}">
                <a16:creationId xmlns:a16="http://schemas.microsoft.com/office/drawing/2014/main" id="{CDBEF7DA-1637-4810-ADA7-A2AFDB5F17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KZ"/>
          </a:p>
        </p:txBody>
      </p:sp>
      <p:sp>
        <p:nvSpPr>
          <p:cNvPr id="6" name="Номер слайда 5">
            <a:extLst>
              <a:ext uri="{FF2B5EF4-FFF2-40B4-BE49-F238E27FC236}">
                <a16:creationId xmlns:a16="http://schemas.microsoft.com/office/drawing/2014/main" id="{D7BA45FC-7370-4F88-BEB0-997150C514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E2430D-6651-4AFA-A845-C7969330C3FA}" type="slidenum">
              <a:rPr lang="ru-KZ" smtClean="0"/>
              <a:t>‹#›</a:t>
            </a:fld>
            <a:endParaRPr lang="ru-KZ"/>
          </a:p>
        </p:txBody>
      </p:sp>
    </p:spTree>
    <p:extLst>
      <p:ext uri="{BB962C8B-B14F-4D97-AF65-F5344CB8AC3E}">
        <p14:creationId xmlns:p14="http://schemas.microsoft.com/office/powerpoint/2010/main" val="663723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K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tkl.kz/" TargetMode="External"/><Relationship Id="rId4" Type="http://schemas.openxmlformats.org/officeDocument/2006/relationships/hyperlink" Target="mailto:bt@tkl.kz"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descr="Изображение выглядит как стол&#10;&#10;Автоматически созданное описание">
            <a:extLst>
              <a:ext uri="{FF2B5EF4-FFF2-40B4-BE49-F238E27FC236}">
                <a16:creationId xmlns:a16="http://schemas.microsoft.com/office/drawing/2014/main" id="{4C1E56F5-347D-40D0-B39D-CE6AB3495C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53450" y="518083"/>
            <a:ext cx="3038475" cy="1312621"/>
          </a:xfrm>
          <a:prstGeom prst="rect">
            <a:avLst/>
          </a:prstGeom>
        </p:spPr>
      </p:pic>
      <p:sp>
        <p:nvSpPr>
          <p:cNvPr id="8" name="TextBox 7">
            <a:extLst>
              <a:ext uri="{FF2B5EF4-FFF2-40B4-BE49-F238E27FC236}">
                <a16:creationId xmlns:a16="http://schemas.microsoft.com/office/drawing/2014/main" id="{3C150D26-D62F-4B5A-A52D-EA1A1A9FEFC6}"/>
              </a:ext>
            </a:extLst>
          </p:cNvPr>
          <p:cNvSpPr txBox="1"/>
          <p:nvPr/>
        </p:nvSpPr>
        <p:spPr>
          <a:xfrm>
            <a:off x="1890944" y="2601157"/>
            <a:ext cx="8007658" cy="584775"/>
          </a:xfrm>
          <a:prstGeom prst="rect">
            <a:avLst/>
          </a:prstGeom>
          <a:noFill/>
        </p:spPr>
        <p:txBody>
          <a:bodyPr wrap="square" rtlCol="0">
            <a:spAutoFit/>
          </a:bodyPr>
          <a:lstStyle/>
          <a:p>
            <a:pPr algn="ctr"/>
            <a:r>
              <a:rPr lang="ru-RU" sz="3200" b="1" dirty="0" err="1">
                <a:solidFill>
                  <a:schemeClr val="accent1">
                    <a:lumMod val="50000"/>
                  </a:schemeClr>
                </a:solidFill>
                <a:latin typeface="Arial" panose="020B0604020202020204" pitchFamily="34" charset="0"/>
                <a:cs typeface="Arial" panose="020B0604020202020204" pitchFamily="34" charset="0"/>
              </a:rPr>
              <a:t>A</a:t>
            </a:r>
            <a:r>
              <a:rPr lang="en-US" sz="3200" b="1" dirty="0" err="1">
                <a:solidFill>
                  <a:schemeClr val="accent1">
                    <a:lumMod val="50000"/>
                  </a:schemeClr>
                </a:solidFill>
                <a:latin typeface="Arial" panose="020B0604020202020204" pitchFamily="34" charset="0"/>
                <a:cs typeface="Arial" panose="020B0604020202020204" pitchFamily="34" charset="0"/>
              </a:rPr>
              <a:t>sset</a:t>
            </a:r>
            <a:r>
              <a:rPr lang="en-US" sz="3200" b="1" dirty="0">
                <a:solidFill>
                  <a:schemeClr val="accent1">
                    <a:lumMod val="50000"/>
                  </a:schemeClr>
                </a:solidFill>
                <a:latin typeface="Arial" panose="020B0604020202020204" pitchFamily="34" charset="0"/>
                <a:cs typeface="Arial" panose="020B0604020202020204" pitchFamily="34" charset="0"/>
              </a:rPr>
              <a:t> Recovery in Kazakhstan</a:t>
            </a:r>
            <a:endParaRPr lang="ru-KZ" sz="3200" b="1" dirty="0">
              <a:solidFill>
                <a:schemeClr val="accent1">
                  <a:lumMod val="50000"/>
                </a:schemeClr>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BA0D3B8A-DACC-4A10-A08F-8150D63F7EF0}"/>
              </a:ext>
            </a:extLst>
          </p:cNvPr>
          <p:cNvSpPr txBox="1"/>
          <p:nvPr/>
        </p:nvSpPr>
        <p:spPr>
          <a:xfrm>
            <a:off x="8553450" y="4380966"/>
            <a:ext cx="3160130" cy="646331"/>
          </a:xfrm>
          <a:prstGeom prst="rect">
            <a:avLst/>
          </a:prstGeom>
          <a:noFill/>
        </p:spPr>
        <p:txBody>
          <a:bodyPr wrap="square" rtlCol="0">
            <a:spAutoFit/>
          </a:bodyPr>
          <a:lstStyle/>
          <a:p>
            <a:r>
              <a:rPr lang="en-US" dirty="0" err="1">
                <a:solidFill>
                  <a:schemeClr val="accent1">
                    <a:lumMod val="50000"/>
                  </a:schemeClr>
                </a:solidFill>
                <a:latin typeface="Arial" panose="020B0604020202020204" pitchFamily="34" charset="0"/>
                <a:cs typeface="Arial" panose="020B0604020202020204" pitchFamily="34" charset="0"/>
              </a:rPr>
              <a:t>Bakhyt</a:t>
            </a:r>
            <a:r>
              <a:rPr lang="en-US" dirty="0">
                <a:solidFill>
                  <a:schemeClr val="accent1">
                    <a:lumMod val="50000"/>
                  </a:schemeClr>
                </a:solidFill>
                <a:latin typeface="Arial" panose="020B0604020202020204" pitchFamily="34" charset="0"/>
                <a:cs typeface="Arial" panose="020B0604020202020204" pitchFamily="34" charset="0"/>
              </a:rPr>
              <a:t> </a:t>
            </a:r>
            <a:r>
              <a:rPr lang="en-US" dirty="0" err="1">
                <a:solidFill>
                  <a:schemeClr val="accent1">
                    <a:lumMod val="50000"/>
                  </a:schemeClr>
                </a:solidFill>
                <a:latin typeface="Arial" panose="020B0604020202020204" pitchFamily="34" charset="0"/>
                <a:cs typeface="Arial" panose="020B0604020202020204" pitchFamily="34" charset="0"/>
              </a:rPr>
              <a:t>Tukulov</a:t>
            </a:r>
            <a:r>
              <a:rPr lang="en-US" dirty="0">
                <a:solidFill>
                  <a:schemeClr val="accent1">
                    <a:lumMod val="50000"/>
                  </a:schemeClr>
                </a:solidFill>
                <a:latin typeface="Arial" panose="020B0604020202020204" pitchFamily="34" charset="0"/>
                <a:cs typeface="Arial" panose="020B0604020202020204" pitchFamily="34" charset="0"/>
              </a:rPr>
              <a:t>, Partner</a:t>
            </a:r>
            <a:endParaRPr lang="ru-RU" dirty="0">
              <a:solidFill>
                <a:schemeClr val="accent1">
                  <a:lumMod val="50000"/>
                </a:schemeClr>
              </a:solidFill>
              <a:latin typeface="Arial" panose="020B0604020202020204" pitchFamily="34" charset="0"/>
              <a:cs typeface="Arial" panose="020B0604020202020204" pitchFamily="34" charset="0"/>
            </a:endParaRPr>
          </a:p>
          <a:p>
            <a:endParaRPr lang="ru-RU"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4016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descr="Изображение выглядит как стол&#10;&#10;Автоматически созданное описание">
            <a:extLst>
              <a:ext uri="{FF2B5EF4-FFF2-40B4-BE49-F238E27FC236}">
                <a16:creationId xmlns:a16="http://schemas.microsoft.com/office/drawing/2014/main" id="{4C1E56F5-347D-40D0-B39D-CE6AB3495C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1110" y="518084"/>
            <a:ext cx="1640816" cy="708832"/>
          </a:xfrm>
          <a:prstGeom prst="rect">
            <a:avLst/>
          </a:prstGeom>
        </p:spPr>
      </p:pic>
      <p:sp>
        <p:nvSpPr>
          <p:cNvPr id="8" name="TextBox 7">
            <a:extLst>
              <a:ext uri="{FF2B5EF4-FFF2-40B4-BE49-F238E27FC236}">
                <a16:creationId xmlns:a16="http://schemas.microsoft.com/office/drawing/2014/main" id="{3C150D26-D62F-4B5A-A52D-EA1A1A9FEFC6}"/>
              </a:ext>
            </a:extLst>
          </p:cNvPr>
          <p:cNvSpPr txBox="1"/>
          <p:nvPr/>
        </p:nvSpPr>
        <p:spPr>
          <a:xfrm>
            <a:off x="1018572" y="630989"/>
            <a:ext cx="8426371" cy="523220"/>
          </a:xfrm>
          <a:prstGeom prst="rect">
            <a:avLst/>
          </a:prstGeom>
          <a:noFill/>
        </p:spPr>
        <p:txBody>
          <a:bodyPr wrap="square" rtlCol="0">
            <a:spAutoFit/>
          </a:bodyPr>
          <a:lstStyle/>
          <a:p>
            <a:r>
              <a:rPr lang="en-US" sz="2800" b="1" dirty="0">
                <a:solidFill>
                  <a:schemeClr val="accent1">
                    <a:lumMod val="50000"/>
                  </a:schemeClr>
                </a:solidFill>
                <a:latin typeface="Arial" panose="020B0604020202020204" pitchFamily="34" charset="0"/>
                <a:cs typeface="Arial" panose="020B0604020202020204" pitchFamily="34" charset="0"/>
              </a:rPr>
              <a:t>Potential Advantages (3) enforcement system:</a:t>
            </a:r>
            <a:endParaRPr lang="ru-KZ" sz="2800" b="1" dirty="0">
              <a:solidFill>
                <a:schemeClr val="accent1">
                  <a:lumMod val="50000"/>
                </a:schemeClr>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C2B7A32A-915C-4E6C-99FE-2614B29DFD22}"/>
              </a:ext>
            </a:extLst>
          </p:cNvPr>
          <p:cNvSpPr txBox="1"/>
          <p:nvPr/>
        </p:nvSpPr>
        <p:spPr>
          <a:xfrm>
            <a:off x="1018572" y="1507824"/>
            <a:ext cx="10695008" cy="4832092"/>
          </a:xfrm>
          <a:prstGeom prst="rect">
            <a:avLst/>
          </a:prstGeom>
          <a:noFill/>
        </p:spPr>
        <p:txBody>
          <a:bodyPr wrap="square" rtlCol="0">
            <a:spAutoFit/>
          </a:bodyPr>
          <a:lstStyle/>
          <a:p>
            <a:pPr marL="342900" indent="-342900">
              <a:buFont typeface="Arial" panose="020B0604020202020204" pitchFamily="34" charset="0"/>
              <a:buChar char="•"/>
            </a:pPr>
            <a:r>
              <a:rPr lang="en-US" sz="2200" dirty="0">
                <a:solidFill>
                  <a:schemeClr val="accent1">
                    <a:lumMod val="50000"/>
                  </a:schemeClr>
                </a:solidFill>
                <a:latin typeface="Arial" panose="020B0604020202020204" pitchFamily="34" charset="0"/>
                <a:cs typeface="Arial" panose="020B0604020202020204" pitchFamily="34" charset="0"/>
              </a:rPr>
              <a:t>All judgments (except judgments against the state and quasi-state entities) are enforced exclusively by private enforcement officers (PEO);</a:t>
            </a:r>
          </a:p>
          <a:p>
            <a:pPr marL="342900" indent="-342900">
              <a:buFont typeface="Arial" panose="020B0604020202020204" pitchFamily="34" charset="0"/>
              <a:buChar char="•"/>
            </a:pPr>
            <a:endParaRPr lang="en-US" sz="2200" dirty="0">
              <a:solidFill>
                <a:schemeClr val="accent1">
                  <a:lumMod val="50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200" dirty="0">
                <a:solidFill>
                  <a:schemeClr val="accent1">
                    <a:lumMod val="50000"/>
                  </a:schemeClr>
                </a:solidFill>
                <a:latin typeface="Arial" panose="020B0604020202020204" pitchFamily="34" charset="0"/>
                <a:cs typeface="Arial" panose="020B0604020202020204" pitchFamily="34" charset="0"/>
              </a:rPr>
              <a:t>PEOs are licensed, have relatively same set of powers compared to state EOs;</a:t>
            </a:r>
          </a:p>
          <a:p>
            <a:pPr marL="342900" indent="-342900">
              <a:buFont typeface="Arial" panose="020B0604020202020204" pitchFamily="34" charset="0"/>
              <a:buChar char="•"/>
            </a:pPr>
            <a:endParaRPr lang="en-US" sz="2200" dirty="0">
              <a:solidFill>
                <a:schemeClr val="accent1">
                  <a:lumMod val="50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200" dirty="0">
                <a:solidFill>
                  <a:schemeClr val="accent1">
                    <a:lumMod val="50000"/>
                  </a:schemeClr>
                </a:solidFill>
                <a:latin typeface="Arial" panose="020B0604020202020204" pitchFamily="34" charset="0"/>
                <a:cs typeface="Arial" panose="020B0604020202020204" pitchFamily="34" charset="0"/>
              </a:rPr>
              <a:t>PEOs get paid a fee according to a regressive scale (25-3% of the collected amount, but not more than approx. USD 70k);</a:t>
            </a:r>
          </a:p>
          <a:p>
            <a:pPr marL="342900" indent="-342900">
              <a:buFont typeface="Arial" panose="020B0604020202020204" pitchFamily="34" charset="0"/>
              <a:buChar char="•"/>
            </a:pPr>
            <a:endParaRPr lang="en-US" sz="2200" dirty="0">
              <a:solidFill>
                <a:schemeClr val="accent1">
                  <a:lumMod val="50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200" dirty="0">
                <a:solidFill>
                  <a:schemeClr val="accent1">
                    <a:lumMod val="50000"/>
                  </a:schemeClr>
                </a:solidFill>
                <a:latin typeface="Arial" panose="020B0604020202020204" pitchFamily="34" charset="0"/>
                <a:cs typeface="Arial" panose="020B0604020202020204" pitchFamily="34" charset="0"/>
              </a:rPr>
              <a:t>Competitive environment;</a:t>
            </a:r>
          </a:p>
          <a:p>
            <a:pPr marL="342900" indent="-342900">
              <a:buFont typeface="Arial" panose="020B0604020202020204" pitchFamily="34" charset="0"/>
              <a:buChar char="•"/>
            </a:pPr>
            <a:endParaRPr lang="en-US" sz="2200" dirty="0">
              <a:solidFill>
                <a:schemeClr val="accent1">
                  <a:lumMod val="50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200" dirty="0">
                <a:solidFill>
                  <a:schemeClr val="accent1">
                    <a:lumMod val="50000"/>
                  </a:schemeClr>
                </a:solidFill>
                <a:latin typeface="Arial" panose="020B0604020202020204" pitchFamily="34" charset="0"/>
                <a:cs typeface="Arial" panose="020B0604020202020204" pitchFamily="34" charset="0"/>
              </a:rPr>
              <a:t>Enforcement measures: </a:t>
            </a:r>
            <a:r>
              <a:rPr lang="ru-RU" sz="2200" dirty="0">
                <a:solidFill>
                  <a:schemeClr val="accent1">
                    <a:lumMod val="50000"/>
                  </a:schemeClr>
                </a:solidFill>
                <a:latin typeface="Arial" panose="020B0604020202020204" pitchFamily="34" charset="0"/>
                <a:cs typeface="Arial" panose="020B0604020202020204" pitchFamily="34" charset="0"/>
              </a:rPr>
              <a:t>(</a:t>
            </a:r>
            <a:r>
              <a:rPr lang="en-US" sz="2200" dirty="0">
                <a:solidFill>
                  <a:schemeClr val="accent1">
                    <a:lumMod val="50000"/>
                  </a:schemeClr>
                </a:solidFill>
                <a:latin typeface="Arial" panose="020B0604020202020204" pitchFamily="34" charset="0"/>
                <a:cs typeface="Arial" panose="020B0604020202020204" pitchFamily="34" charset="0"/>
              </a:rPr>
              <a:t>apart from freezing of assets/restriction on certain actions</a:t>
            </a:r>
            <a:r>
              <a:rPr lang="ru-RU" sz="2200" dirty="0">
                <a:solidFill>
                  <a:schemeClr val="accent1">
                    <a:lumMod val="50000"/>
                  </a:schemeClr>
                </a:solidFill>
                <a:latin typeface="Arial" panose="020B0604020202020204" pitchFamily="34" charset="0"/>
                <a:cs typeface="Arial" panose="020B0604020202020204" pitchFamily="34" charset="0"/>
              </a:rPr>
              <a:t>) </a:t>
            </a:r>
            <a:r>
              <a:rPr lang="en-US" sz="2200" dirty="0">
                <a:solidFill>
                  <a:schemeClr val="accent1">
                    <a:lumMod val="50000"/>
                  </a:schemeClr>
                </a:solidFill>
                <a:latin typeface="Arial" panose="020B0604020202020204" pitchFamily="34" charset="0"/>
                <a:cs typeface="Arial" panose="020B0604020202020204" pitchFamily="34" charset="0"/>
              </a:rPr>
              <a:t>a travel ban on the debtor’s director, suspending licenses and permits of the debtor</a:t>
            </a:r>
            <a:r>
              <a:rPr lang="ru-RU" sz="2200" dirty="0">
                <a:solidFill>
                  <a:schemeClr val="accent1">
                    <a:lumMod val="50000"/>
                  </a:schemeClr>
                </a:solidFill>
                <a:latin typeface="Arial" panose="020B0604020202020204" pitchFamily="34" charset="0"/>
                <a:cs typeface="Arial" panose="020B0604020202020204" pitchFamily="34" charset="0"/>
              </a:rPr>
              <a:t>;</a:t>
            </a:r>
            <a:endParaRPr lang="en-US" sz="2200" dirty="0">
              <a:solidFill>
                <a:schemeClr val="accent1">
                  <a:lumMod val="50000"/>
                </a:schemeClr>
              </a:solidFill>
              <a:latin typeface="Arial" panose="020B0604020202020204" pitchFamily="34" charset="0"/>
              <a:cs typeface="Arial" panose="020B0604020202020204" pitchFamily="34" charset="0"/>
            </a:endParaRPr>
          </a:p>
          <a:p>
            <a:endParaRPr lang="en-US" sz="2200"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7349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descr="Изображение выглядит как стол&#10;&#10;Автоматически созданное описание">
            <a:extLst>
              <a:ext uri="{FF2B5EF4-FFF2-40B4-BE49-F238E27FC236}">
                <a16:creationId xmlns:a16="http://schemas.microsoft.com/office/drawing/2014/main" id="{4C1E56F5-347D-40D0-B39D-CE6AB3495C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1110" y="518084"/>
            <a:ext cx="1640816" cy="708832"/>
          </a:xfrm>
          <a:prstGeom prst="rect">
            <a:avLst/>
          </a:prstGeom>
        </p:spPr>
      </p:pic>
      <p:sp>
        <p:nvSpPr>
          <p:cNvPr id="8" name="TextBox 7">
            <a:extLst>
              <a:ext uri="{FF2B5EF4-FFF2-40B4-BE49-F238E27FC236}">
                <a16:creationId xmlns:a16="http://schemas.microsoft.com/office/drawing/2014/main" id="{3C150D26-D62F-4B5A-A52D-EA1A1A9FEFC6}"/>
              </a:ext>
            </a:extLst>
          </p:cNvPr>
          <p:cNvSpPr txBox="1"/>
          <p:nvPr/>
        </p:nvSpPr>
        <p:spPr>
          <a:xfrm>
            <a:off x="1018572" y="630989"/>
            <a:ext cx="8426371" cy="523220"/>
          </a:xfrm>
          <a:prstGeom prst="rect">
            <a:avLst/>
          </a:prstGeom>
          <a:noFill/>
        </p:spPr>
        <p:txBody>
          <a:bodyPr wrap="square" rtlCol="0">
            <a:spAutoFit/>
          </a:bodyPr>
          <a:lstStyle/>
          <a:p>
            <a:r>
              <a:rPr lang="en-US" sz="2800" b="1" dirty="0">
                <a:solidFill>
                  <a:schemeClr val="accent1">
                    <a:lumMod val="50000"/>
                  </a:schemeClr>
                </a:solidFill>
                <a:latin typeface="Arial" panose="020B0604020202020204" pitchFamily="34" charset="0"/>
                <a:cs typeface="Arial" panose="020B0604020202020204" pitchFamily="34" charset="0"/>
              </a:rPr>
              <a:t>Potential Advantages (4) courts:</a:t>
            </a:r>
            <a:endParaRPr lang="ru-KZ" sz="2800" b="1" dirty="0">
              <a:solidFill>
                <a:schemeClr val="accent1">
                  <a:lumMod val="50000"/>
                </a:schemeClr>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C2B7A32A-915C-4E6C-99FE-2614B29DFD22}"/>
              </a:ext>
            </a:extLst>
          </p:cNvPr>
          <p:cNvSpPr txBox="1"/>
          <p:nvPr/>
        </p:nvSpPr>
        <p:spPr>
          <a:xfrm>
            <a:off x="1018572" y="1507824"/>
            <a:ext cx="10695008" cy="4832092"/>
          </a:xfrm>
          <a:prstGeom prst="rect">
            <a:avLst/>
          </a:prstGeom>
          <a:noFill/>
        </p:spPr>
        <p:txBody>
          <a:bodyPr wrap="square" rtlCol="0">
            <a:spAutoFit/>
          </a:bodyPr>
          <a:lstStyle/>
          <a:p>
            <a:pPr marL="457200" indent="-457200">
              <a:buAutoNum type="arabicPeriod"/>
            </a:pPr>
            <a:r>
              <a:rPr lang="en-US" sz="2200" dirty="0">
                <a:solidFill>
                  <a:schemeClr val="accent1">
                    <a:lumMod val="50000"/>
                  </a:schemeClr>
                </a:solidFill>
                <a:latin typeface="Arial" panose="020B0604020202020204" pitchFamily="34" charset="0"/>
                <a:cs typeface="Arial" panose="020B0604020202020204" pitchFamily="34" charset="0"/>
              </a:rPr>
              <a:t>Foreign arbitral awards/judgments are usually </a:t>
            </a:r>
            <a:r>
              <a:rPr lang="en-US" sz="2200" dirty="0" err="1">
                <a:solidFill>
                  <a:schemeClr val="accent1">
                    <a:lumMod val="50000"/>
                  </a:schemeClr>
                </a:solidFill>
                <a:latin typeface="Arial" panose="020B0604020202020204" pitchFamily="34" charset="0"/>
                <a:cs typeface="Arial" panose="020B0604020202020204" pitchFamily="34" charset="0"/>
              </a:rPr>
              <a:t>recognised</a:t>
            </a:r>
            <a:r>
              <a:rPr lang="en-US" sz="2200" dirty="0">
                <a:solidFill>
                  <a:schemeClr val="accent1">
                    <a:lumMod val="50000"/>
                  </a:schemeClr>
                </a:solidFill>
                <a:latin typeface="Arial" panose="020B0604020202020204" pitchFamily="34" charset="0"/>
                <a:cs typeface="Arial" panose="020B0604020202020204" pitchFamily="34" charset="0"/>
              </a:rPr>
              <a:t> and enforced</a:t>
            </a:r>
            <a:r>
              <a:rPr lang="ru-RU" sz="2200" dirty="0">
                <a:solidFill>
                  <a:schemeClr val="accent1">
                    <a:lumMod val="50000"/>
                  </a:schemeClr>
                </a:solidFill>
                <a:latin typeface="Arial" panose="020B0604020202020204" pitchFamily="34" charset="0"/>
                <a:cs typeface="Arial" panose="020B0604020202020204" pitchFamily="34" charset="0"/>
              </a:rPr>
              <a:t> (</a:t>
            </a:r>
            <a:r>
              <a:rPr lang="ru-RU" sz="2200" dirty="0" err="1">
                <a:solidFill>
                  <a:schemeClr val="accent1">
                    <a:lumMod val="50000"/>
                  </a:schemeClr>
                </a:solidFill>
                <a:latin typeface="Arial" panose="020B0604020202020204" pitchFamily="34" charset="0"/>
                <a:cs typeface="Arial" panose="020B0604020202020204" pitchFamily="34" charset="0"/>
              </a:rPr>
              <a:t>v</a:t>
            </a:r>
            <a:r>
              <a:rPr lang="en-US" sz="2200" dirty="0" err="1">
                <a:solidFill>
                  <a:schemeClr val="accent1">
                    <a:lumMod val="50000"/>
                  </a:schemeClr>
                </a:solidFill>
                <a:latin typeface="Arial" panose="020B0604020202020204" pitchFamily="34" charset="0"/>
                <a:cs typeface="Arial" panose="020B0604020202020204" pitchFamily="34" charset="0"/>
              </a:rPr>
              <a:t>ery</a:t>
            </a:r>
            <a:r>
              <a:rPr lang="en-US" sz="2200" dirty="0">
                <a:solidFill>
                  <a:schemeClr val="accent1">
                    <a:lumMod val="50000"/>
                  </a:schemeClr>
                </a:solidFill>
                <a:latin typeface="Arial" panose="020B0604020202020204" pitchFamily="34" charset="0"/>
                <a:cs typeface="Arial" panose="020B0604020202020204" pitchFamily="34" charset="0"/>
              </a:rPr>
              <a:t> quick and relatively simple procedure</a:t>
            </a:r>
            <a:r>
              <a:rPr lang="ru-RU" sz="2200" dirty="0">
                <a:solidFill>
                  <a:schemeClr val="accent1">
                    <a:lumMod val="50000"/>
                  </a:schemeClr>
                </a:solidFill>
                <a:latin typeface="Arial" panose="020B0604020202020204" pitchFamily="34" charset="0"/>
                <a:cs typeface="Arial" panose="020B0604020202020204" pitchFamily="34" charset="0"/>
              </a:rPr>
              <a:t>)</a:t>
            </a:r>
            <a:r>
              <a:rPr lang="en-US" sz="2200" dirty="0">
                <a:solidFill>
                  <a:schemeClr val="accent1">
                    <a:lumMod val="50000"/>
                  </a:schemeClr>
                </a:solidFill>
                <a:latin typeface="Arial" panose="020B0604020202020204" pitchFamily="34" charset="0"/>
                <a:cs typeface="Arial" panose="020B0604020202020204" pitchFamily="34" charset="0"/>
              </a:rPr>
              <a:t> (more than 90% of motions are granted);</a:t>
            </a:r>
          </a:p>
          <a:p>
            <a:pPr marL="457200" indent="-457200">
              <a:buAutoNum type="arabicPeriod"/>
            </a:pPr>
            <a:endParaRPr lang="en-US" sz="2200" dirty="0">
              <a:solidFill>
                <a:schemeClr val="accent1">
                  <a:lumMod val="50000"/>
                </a:schemeClr>
              </a:solidFill>
              <a:latin typeface="Arial" panose="020B0604020202020204" pitchFamily="34" charset="0"/>
              <a:cs typeface="Arial" panose="020B0604020202020204" pitchFamily="34" charset="0"/>
            </a:endParaRPr>
          </a:p>
          <a:p>
            <a:pPr marL="457200" indent="-457200">
              <a:buAutoNum type="arabicPeriod"/>
            </a:pPr>
            <a:r>
              <a:rPr lang="en-US" sz="2200" dirty="0">
                <a:solidFill>
                  <a:schemeClr val="accent1">
                    <a:lumMod val="50000"/>
                  </a:schemeClr>
                </a:solidFill>
                <a:latin typeface="Arial" panose="020B0604020202020204" pitchFamily="34" charset="0"/>
                <a:cs typeface="Arial" panose="020B0604020202020204" pitchFamily="34" charset="0"/>
              </a:rPr>
              <a:t>Injunctive relief is frequently granted in monetary claims (freezing of debtor’s assets) and not very easy to cancel (relatively quick enforcement of IR with the help of PEOs, IR is available in respect to foreign/domestic arbitrations);</a:t>
            </a:r>
          </a:p>
          <a:p>
            <a:pPr marL="457200" indent="-457200">
              <a:buAutoNum type="arabicPeriod"/>
            </a:pPr>
            <a:endParaRPr lang="en-US" sz="2200" dirty="0">
              <a:solidFill>
                <a:schemeClr val="accent1">
                  <a:lumMod val="50000"/>
                </a:schemeClr>
              </a:solidFill>
              <a:latin typeface="Arial" panose="020B0604020202020204" pitchFamily="34" charset="0"/>
              <a:cs typeface="Arial" panose="020B0604020202020204" pitchFamily="34" charset="0"/>
            </a:endParaRPr>
          </a:p>
          <a:p>
            <a:pPr marL="457200" indent="-457200">
              <a:buAutoNum type="arabicPeriod"/>
            </a:pPr>
            <a:r>
              <a:rPr lang="en-US" sz="2200" dirty="0">
                <a:solidFill>
                  <a:schemeClr val="accent1">
                    <a:lumMod val="50000"/>
                  </a:schemeClr>
                </a:solidFill>
                <a:latin typeface="Arial" panose="020B0604020202020204" pitchFamily="34" charset="0"/>
                <a:cs typeface="Arial" panose="020B0604020202020204" pitchFamily="34" charset="0"/>
              </a:rPr>
              <a:t>Wide use of electronic systems (e-judicial cabinet, various e-services, online hearings);</a:t>
            </a:r>
          </a:p>
          <a:p>
            <a:pPr marL="457200" indent="-457200">
              <a:buAutoNum type="arabicPeriod"/>
            </a:pPr>
            <a:endParaRPr lang="en-US" sz="2200" dirty="0">
              <a:solidFill>
                <a:schemeClr val="accent1">
                  <a:lumMod val="50000"/>
                </a:schemeClr>
              </a:solidFill>
              <a:latin typeface="Arial" panose="020B0604020202020204" pitchFamily="34" charset="0"/>
              <a:cs typeface="Arial" panose="020B0604020202020204" pitchFamily="34" charset="0"/>
            </a:endParaRPr>
          </a:p>
          <a:p>
            <a:pPr marL="457200" indent="-457200">
              <a:buAutoNum type="arabicPeriod"/>
            </a:pPr>
            <a:r>
              <a:rPr lang="en-US" sz="2200" dirty="0">
                <a:solidFill>
                  <a:schemeClr val="accent1">
                    <a:lumMod val="50000"/>
                  </a:schemeClr>
                </a:solidFill>
                <a:latin typeface="Arial" panose="020B0604020202020204" pitchFamily="34" charset="0"/>
                <a:cs typeface="Arial" panose="020B0604020202020204" pitchFamily="34" charset="0"/>
              </a:rPr>
              <a:t>Plans to introduce “Electronic Jurisdiction” (re-distribution of cases to courts with smaller workload);</a:t>
            </a:r>
          </a:p>
          <a:p>
            <a:pPr marL="457200" indent="-457200">
              <a:buAutoNum type="arabicPeriod"/>
            </a:pPr>
            <a:endParaRPr lang="en-US" sz="2200" dirty="0">
              <a:solidFill>
                <a:schemeClr val="accent1">
                  <a:lumMod val="50000"/>
                </a:schemeClr>
              </a:solidFill>
              <a:latin typeface="Arial" panose="020B0604020202020204" pitchFamily="34" charset="0"/>
              <a:cs typeface="Arial" panose="020B0604020202020204" pitchFamily="34" charset="0"/>
            </a:endParaRPr>
          </a:p>
          <a:p>
            <a:pPr marL="457200" indent="-457200">
              <a:buAutoNum type="arabicPeriod"/>
            </a:pPr>
            <a:r>
              <a:rPr lang="en-US" sz="2200" dirty="0">
                <a:solidFill>
                  <a:schemeClr val="accent1">
                    <a:lumMod val="50000"/>
                  </a:schemeClr>
                </a:solidFill>
                <a:latin typeface="Arial" panose="020B0604020202020204" pitchFamily="34" charset="0"/>
                <a:cs typeface="Arial" panose="020B0604020202020204" pitchFamily="34" charset="0"/>
              </a:rPr>
              <a:t>Timing;</a:t>
            </a:r>
            <a:endParaRPr lang="ru-RU" sz="2200"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67671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descr="Изображение выглядит как стол&#10;&#10;Автоматически созданное описание">
            <a:extLst>
              <a:ext uri="{FF2B5EF4-FFF2-40B4-BE49-F238E27FC236}">
                <a16:creationId xmlns:a16="http://schemas.microsoft.com/office/drawing/2014/main" id="{4C1E56F5-347D-40D0-B39D-CE6AB3495C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1110" y="518084"/>
            <a:ext cx="1640816" cy="708832"/>
          </a:xfrm>
          <a:prstGeom prst="rect">
            <a:avLst/>
          </a:prstGeom>
        </p:spPr>
      </p:pic>
      <p:sp>
        <p:nvSpPr>
          <p:cNvPr id="8" name="TextBox 7">
            <a:extLst>
              <a:ext uri="{FF2B5EF4-FFF2-40B4-BE49-F238E27FC236}">
                <a16:creationId xmlns:a16="http://schemas.microsoft.com/office/drawing/2014/main" id="{3C150D26-D62F-4B5A-A52D-EA1A1A9FEFC6}"/>
              </a:ext>
            </a:extLst>
          </p:cNvPr>
          <p:cNvSpPr txBox="1"/>
          <p:nvPr/>
        </p:nvSpPr>
        <p:spPr>
          <a:xfrm>
            <a:off x="1018572" y="630989"/>
            <a:ext cx="8426371" cy="523220"/>
          </a:xfrm>
          <a:prstGeom prst="rect">
            <a:avLst/>
          </a:prstGeom>
          <a:noFill/>
        </p:spPr>
        <p:txBody>
          <a:bodyPr wrap="square" rtlCol="0">
            <a:spAutoFit/>
          </a:bodyPr>
          <a:lstStyle/>
          <a:p>
            <a:r>
              <a:rPr lang="en-US" sz="2800" b="1" dirty="0">
                <a:solidFill>
                  <a:schemeClr val="accent1">
                    <a:lumMod val="50000"/>
                  </a:schemeClr>
                </a:solidFill>
                <a:latin typeface="Arial" panose="020B0604020202020204" pitchFamily="34" charset="0"/>
                <a:cs typeface="Arial" panose="020B0604020202020204" pitchFamily="34" charset="0"/>
              </a:rPr>
              <a:t>Potential Advantages (5) Bankruptcy Law:</a:t>
            </a:r>
            <a:endParaRPr lang="ru-KZ" sz="2800" b="1" dirty="0">
              <a:solidFill>
                <a:schemeClr val="accent1">
                  <a:lumMod val="50000"/>
                </a:schemeClr>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C2B7A32A-915C-4E6C-99FE-2614B29DFD22}"/>
              </a:ext>
            </a:extLst>
          </p:cNvPr>
          <p:cNvSpPr txBox="1"/>
          <p:nvPr/>
        </p:nvSpPr>
        <p:spPr>
          <a:xfrm>
            <a:off x="1018572" y="1690062"/>
            <a:ext cx="10695008" cy="4401205"/>
          </a:xfrm>
          <a:prstGeom prst="rect">
            <a:avLst/>
          </a:prstGeom>
          <a:noFill/>
        </p:spPr>
        <p:txBody>
          <a:bodyPr wrap="square" rtlCol="0">
            <a:spAutoFit/>
          </a:bodyPr>
          <a:lstStyle/>
          <a:p>
            <a:pPr marL="514350" indent="-514350">
              <a:buAutoNum type="arabicPeriod"/>
            </a:pPr>
            <a:r>
              <a:rPr lang="en-US" sz="2800" dirty="0">
                <a:solidFill>
                  <a:schemeClr val="accent1">
                    <a:lumMod val="50000"/>
                  </a:schemeClr>
                </a:solidFill>
                <a:latin typeface="Arial" panose="020B0604020202020204" pitchFamily="34" charset="0"/>
                <a:cs typeface="Arial" panose="020B0604020202020204" pitchFamily="34" charset="0"/>
              </a:rPr>
              <a:t>Pledges do not form part of the bankruptcy mass (not available in a rehabilitation proceeding);</a:t>
            </a:r>
            <a:endParaRPr lang="ru-RU" sz="2800" dirty="0">
              <a:solidFill>
                <a:schemeClr val="accent1">
                  <a:lumMod val="50000"/>
                </a:schemeClr>
              </a:solidFill>
              <a:latin typeface="Arial" panose="020B0604020202020204" pitchFamily="34" charset="0"/>
              <a:cs typeface="Arial" panose="020B0604020202020204" pitchFamily="34" charset="0"/>
            </a:endParaRPr>
          </a:p>
          <a:p>
            <a:pPr marL="514350" indent="-514350">
              <a:buAutoNum type="arabicPeriod"/>
            </a:pPr>
            <a:endParaRPr lang="en-US" sz="2800" dirty="0">
              <a:solidFill>
                <a:schemeClr val="accent1">
                  <a:lumMod val="50000"/>
                </a:schemeClr>
              </a:solidFill>
              <a:latin typeface="Arial" panose="020B0604020202020204" pitchFamily="34" charset="0"/>
              <a:cs typeface="Arial" panose="020B0604020202020204" pitchFamily="34" charset="0"/>
            </a:endParaRPr>
          </a:p>
          <a:p>
            <a:pPr marL="514350" indent="-514350">
              <a:buAutoNum type="arabicPeriod"/>
            </a:pPr>
            <a:r>
              <a:rPr lang="en-US" sz="2800" dirty="0">
                <a:solidFill>
                  <a:schemeClr val="accent1">
                    <a:lumMod val="50000"/>
                  </a:schemeClr>
                </a:solidFill>
                <a:latin typeface="Arial" panose="020B0604020202020204" pitchFamily="34" charset="0"/>
                <a:cs typeface="Arial" panose="020B0604020202020204" pitchFamily="34" charset="0"/>
              </a:rPr>
              <a:t>Bankruptcy (BM) /rehabilitation manager (RM) is hired by creditors;</a:t>
            </a:r>
          </a:p>
          <a:p>
            <a:pPr marL="514350" indent="-514350">
              <a:buAutoNum type="arabicPeriod"/>
            </a:pPr>
            <a:endParaRPr lang="en-US" sz="2800" dirty="0">
              <a:solidFill>
                <a:schemeClr val="accent1">
                  <a:lumMod val="50000"/>
                </a:schemeClr>
              </a:solidFill>
              <a:latin typeface="Arial" panose="020B0604020202020204" pitchFamily="34" charset="0"/>
              <a:cs typeface="Arial" panose="020B0604020202020204" pitchFamily="34" charset="0"/>
            </a:endParaRPr>
          </a:p>
          <a:p>
            <a:pPr marL="514350" indent="-514350">
              <a:buAutoNum type="arabicPeriod"/>
            </a:pPr>
            <a:r>
              <a:rPr lang="en-US" sz="2800" dirty="0">
                <a:solidFill>
                  <a:schemeClr val="accent1">
                    <a:lumMod val="50000"/>
                  </a:schemeClr>
                </a:solidFill>
                <a:latin typeface="Arial" panose="020B0604020202020204" pitchFamily="34" charset="0"/>
                <a:cs typeface="Arial" panose="020B0604020202020204" pitchFamily="34" charset="0"/>
              </a:rPr>
              <a:t>BM/RM does not pay state duty to commence claims within the procedure;</a:t>
            </a:r>
          </a:p>
          <a:p>
            <a:pPr marL="457200" indent="-457200">
              <a:buAutoNum type="arabicPeriod"/>
            </a:pPr>
            <a:endParaRPr lang="en-US" sz="2800" dirty="0">
              <a:solidFill>
                <a:schemeClr val="accent1">
                  <a:lumMod val="50000"/>
                </a:schemeClr>
              </a:solidFill>
              <a:latin typeface="Arial" panose="020B0604020202020204" pitchFamily="34" charset="0"/>
              <a:cs typeface="Arial" panose="020B0604020202020204" pitchFamily="34" charset="0"/>
            </a:endParaRPr>
          </a:p>
          <a:p>
            <a:endParaRPr lang="en-US" sz="2800"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66951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descr="Изображение выглядит как стол&#10;&#10;Автоматически созданное описание">
            <a:extLst>
              <a:ext uri="{FF2B5EF4-FFF2-40B4-BE49-F238E27FC236}">
                <a16:creationId xmlns:a16="http://schemas.microsoft.com/office/drawing/2014/main" id="{4C1E56F5-347D-40D0-B39D-CE6AB3495C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1110" y="518084"/>
            <a:ext cx="1640816" cy="708832"/>
          </a:xfrm>
          <a:prstGeom prst="rect">
            <a:avLst/>
          </a:prstGeom>
        </p:spPr>
      </p:pic>
      <p:sp>
        <p:nvSpPr>
          <p:cNvPr id="3" name="TextBox 2">
            <a:extLst>
              <a:ext uri="{FF2B5EF4-FFF2-40B4-BE49-F238E27FC236}">
                <a16:creationId xmlns:a16="http://schemas.microsoft.com/office/drawing/2014/main" id="{854F18F6-EA41-4202-8944-517E1A6D5DEC}"/>
              </a:ext>
            </a:extLst>
          </p:cNvPr>
          <p:cNvSpPr txBox="1"/>
          <p:nvPr/>
        </p:nvSpPr>
        <p:spPr>
          <a:xfrm>
            <a:off x="1018572" y="1492763"/>
            <a:ext cx="10695008" cy="2462213"/>
          </a:xfrm>
          <a:prstGeom prst="rect">
            <a:avLst/>
          </a:prstGeom>
          <a:noFill/>
        </p:spPr>
        <p:txBody>
          <a:bodyPr wrap="square" rtlCol="0">
            <a:spAutoFit/>
          </a:bodyPr>
          <a:lstStyle/>
          <a:p>
            <a:r>
              <a:rPr lang="en-US" sz="2200" dirty="0">
                <a:solidFill>
                  <a:schemeClr val="accent1">
                    <a:lumMod val="50000"/>
                  </a:schemeClr>
                </a:solidFill>
                <a:latin typeface="Arial" panose="020B0604020202020204" pitchFamily="34" charset="0"/>
                <a:cs typeface="Arial" panose="020B0604020202020204" pitchFamily="34" charset="0"/>
              </a:rPr>
              <a:t>Thank you</a:t>
            </a:r>
            <a:r>
              <a:rPr lang="ru-RU" sz="2200" dirty="0">
                <a:solidFill>
                  <a:schemeClr val="accent1">
                    <a:lumMod val="50000"/>
                  </a:schemeClr>
                </a:solidFill>
                <a:latin typeface="Arial" panose="020B0604020202020204" pitchFamily="34" charset="0"/>
                <a:cs typeface="Arial" panose="020B0604020202020204" pitchFamily="34" charset="0"/>
              </a:rPr>
              <a:t>!</a:t>
            </a:r>
          </a:p>
          <a:p>
            <a:endParaRPr lang="ru-RU" sz="2200" dirty="0">
              <a:solidFill>
                <a:schemeClr val="accent1">
                  <a:lumMod val="50000"/>
                </a:schemeClr>
              </a:solidFill>
              <a:latin typeface="Arial" panose="020B0604020202020204" pitchFamily="34" charset="0"/>
              <a:cs typeface="Arial" panose="020B0604020202020204" pitchFamily="34" charset="0"/>
            </a:endParaRPr>
          </a:p>
          <a:p>
            <a:r>
              <a:rPr lang="en-US" sz="2200" dirty="0" err="1">
                <a:solidFill>
                  <a:schemeClr val="accent1">
                    <a:lumMod val="50000"/>
                  </a:schemeClr>
                </a:solidFill>
                <a:latin typeface="Arial" panose="020B0604020202020204" pitchFamily="34" charset="0"/>
                <a:cs typeface="Arial" panose="020B0604020202020204" pitchFamily="34" charset="0"/>
              </a:rPr>
              <a:t>Bakhyt</a:t>
            </a:r>
            <a:r>
              <a:rPr lang="en-US" sz="2200" dirty="0">
                <a:solidFill>
                  <a:schemeClr val="accent1">
                    <a:lumMod val="50000"/>
                  </a:schemeClr>
                </a:solidFill>
                <a:latin typeface="Arial" panose="020B0604020202020204" pitchFamily="34" charset="0"/>
                <a:cs typeface="Arial" panose="020B0604020202020204" pitchFamily="34" charset="0"/>
              </a:rPr>
              <a:t> </a:t>
            </a:r>
            <a:r>
              <a:rPr lang="en-US" sz="2200" dirty="0" err="1">
                <a:solidFill>
                  <a:schemeClr val="accent1">
                    <a:lumMod val="50000"/>
                  </a:schemeClr>
                </a:solidFill>
                <a:latin typeface="Arial" panose="020B0604020202020204" pitchFamily="34" charset="0"/>
                <a:cs typeface="Arial" panose="020B0604020202020204" pitchFamily="34" charset="0"/>
              </a:rPr>
              <a:t>Tukulov</a:t>
            </a:r>
            <a:r>
              <a:rPr lang="ru-RU" sz="2200" dirty="0">
                <a:solidFill>
                  <a:schemeClr val="accent1">
                    <a:lumMod val="50000"/>
                  </a:schemeClr>
                </a:solidFill>
                <a:latin typeface="Arial" panose="020B0604020202020204" pitchFamily="34" charset="0"/>
                <a:cs typeface="Arial" panose="020B0604020202020204" pitchFamily="34" charset="0"/>
              </a:rPr>
              <a:t>: </a:t>
            </a:r>
            <a:r>
              <a:rPr lang="en-US" sz="2200" dirty="0">
                <a:solidFill>
                  <a:schemeClr val="accent1">
                    <a:lumMod val="50000"/>
                  </a:schemeClr>
                </a:solidFill>
                <a:latin typeface="Arial" panose="020B0604020202020204" pitchFamily="34" charset="0"/>
                <a:cs typeface="Arial" panose="020B0604020202020204" pitchFamily="34" charset="0"/>
                <a:hlinkClick r:id="rId4"/>
              </a:rPr>
              <a:t>bt@tkl.kz</a:t>
            </a:r>
            <a:endParaRPr lang="en-US" sz="2200" dirty="0">
              <a:solidFill>
                <a:schemeClr val="accent1">
                  <a:lumMod val="50000"/>
                </a:schemeClr>
              </a:solidFill>
              <a:latin typeface="Arial" panose="020B0604020202020204" pitchFamily="34" charset="0"/>
              <a:cs typeface="Arial" panose="020B0604020202020204" pitchFamily="34" charset="0"/>
            </a:endParaRPr>
          </a:p>
          <a:p>
            <a:endParaRPr lang="ru-RU" sz="2200" dirty="0">
              <a:solidFill>
                <a:schemeClr val="accent1">
                  <a:lumMod val="50000"/>
                </a:schemeClr>
              </a:solidFill>
              <a:latin typeface="Arial" panose="020B0604020202020204" pitchFamily="34" charset="0"/>
              <a:cs typeface="Arial" panose="020B0604020202020204" pitchFamily="34" charset="0"/>
              <a:hlinkClick r:id="rId5"/>
            </a:endParaRPr>
          </a:p>
          <a:p>
            <a:r>
              <a:rPr lang="en-US" sz="2200" dirty="0">
                <a:solidFill>
                  <a:schemeClr val="accent1">
                    <a:lumMod val="50000"/>
                  </a:schemeClr>
                </a:solidFill>
                <a:latin typeface="Arial" panose="020B0604020202020204" pitchFamily="34" charset="0"/>
                <a:cs typeface="Arial" panose="020B0604020202020204" pitchFamily="34" charset="0"/>
                <a:hlinkClick r:id="rId5"/>
              </a:rPr>
              <a:t>www.tkl.kz</a:t>
            </a:r>
            <a:endParaRPr lang="ru-RU" sz="2200" dirty="0">
              <a:solidFill>
                <a:schemeClr val="accent1">
                  <a:lumMod val="50000"/>
                </a:schemeClr>
              </a:solidFill>
              <a:latin typeface="Arial" panose="020B0604020202020204" pitchFamily="34" charset="0"/>
              <a:cs typeface="Arial" panose="020B0604020202020204" pitchFamily="34" charset="0"/>
            </a:endParaRPr>
          </a:p>
          <a:p>
            <a:endParaRPr lang="en-US" sz="2200" dirty="0">
              <a:solidFill>
                <a:schemeClr val="accent1">
                  <a:lumMod val="50000"/>
                </a:schemeClr>
              </a:solidFill>
              <a:latin typeface="Arial" panose="020B0604020202020204" pitchFamily="34" charset="0"/>
              <a:cs typeface="Arial" panose="020B0604020202020204" pitchFamily="34" charset="0"/>
            </a:endParaRPr>
          </a:p>
          <a:p>
            <a:r>
              <a:rPr lang="ru-RU" sz="2200" dirty="0">
                <a:solidFill>
                  <a:schemeClr val="accent1">
                    <a:lumMod val="50000"/>
                  </a:schemeClr>
                </a:solidFill>
                <a:latin typeface="Arial" panose="020B0604020202020204" pitchFamily="34" charset="0"/>
                <a:cs typeface="Arial" panose="020B0604020202020204" pitchFamily="34" charset="0"/>
              </a:rPr>
              <a:t>+7 701 929 04 93</a:t>
            </a:r>
          </a:p>
        </p:txBody>
      </p:sp>
    </p:spTree>
    <p:extLst>
      <p:ext uri="{BB962C8B-B14F-4D97-AF65-F5344CB8AC3E}">
        <p14:creationId xmlns:p14="http://schemas.microsoft.com/office/powerpoint/2010/main" val="924110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descr="Изображение выглядит как стол&#10;&#10;Автоматически созданное описание">
            <a:extLst>
              <a:ext uri="{FF2B5EF4-FFF2-40B4-BE49-F238E27FC236}">
                <a16:creationId xmlns:a16="http://schemas.microsoft.com/office/drawing/2014/main" id="{4C1E56F5-347D-40D0-B39D-CE6AB3495C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1110" y="518084"/>
            <a:ext cx="1640816" cy="708832"/>
          </a:xfrm>
          <a:prstGeom prst="rect">
            <a:avLst/>
          </a:prstGeom>
        </p:spPr>
      </p:pic>
      <p:sp>
        <p:nvSpPr>
          <p:cNvPr id="8" name="TextBox 7">
            <a:extLst>
              <a:ext uri="{FF2B5EF4-FFF2-40B4-BE49-F238E27FC236}">
                <a16:creationId xmlns:a16="http://schemas.microsoft.com/office/drawing/2014/main" id="{3C150D26-D62F-4B5A-A52D-EA1A1A9FEFC6}"/>
              </a:ext>
            </a:extLst>
          </p:cNvPr>
          <p:cNvSpPr txBox="1"/>
          <p:nvPr/>
        </p:nvSpPr>
        <p:spPr>
          <a:xfrm>
            <a:off x="1018572" y="630989"/>
            <a:ext cx="8426371" cy="477054"/>
          </a:xfrm>
          <a:prstGeom prst="rect">
            <a:avLst/>
          </a:prstGeom>
          <a:noFill/>
        </p:spPr>
        <p:txBody>
          <a:bodyPr wrap="square" rtlCol="0">
            <a:spAutoFit/>
          </a:bodyPr>
          <a:lstStyle/>
          <a:p>
            <a:r>
              <a:rPr lang="en-US" sz="2500" b="1" dirty="0">
                <a:solidFill>
                  <a:schemeClr val="accent1">
                    <a:lumMod val="50000"/>
                  </a:schemeClr>
                </a:solidFill>
                <a:latin typeface="Arial" panose="020B0604020202020204" pitchFamily="34" charset="0"/>
                <a:cs typeface="Arial" panose="020B0604020202020204" pitchFamily="34" charset="0"/>
              </a:rPr>
              <a:t>Main Challenges:</a:t>
            </a:r>
            <a:endParaRPr lang="ru-KZ" sz="2500" b="1" dirty="0">
              <a:solidFill>
                <a:schemeClr val="accent1">
                  <a:lumMod val="50000"/>
                </a:schemeClr>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C2B7A32A-915C-4E6C-99FE-2614B29DFD22}"/>
              </a:ext>
            </a:extLst>
          </p:cNvPr>
          <p:cNvSpPr txBox="1"/>
          <p:nvPr/>
        </p:nvSpPr>
        <p:spPr>
          <a:xfrm>
            <a:off x="1018572" y="1582042"/>
            <a:ext cx="10370917" cy="4154984"/>
          </a:xfrm>
          <a:prstGeom prst="rect">
            <a:avLst/>
          </a:prstGeom>
          <a:noFill/>
        </p:spPr>
        <p:txBody>
          <a:bodyPr wrap="square" rtlCol="0">
            <a:spAutoFit/>
          </a:bodyPr>
          <a:lstStyle/>
          <a:p>
            <a:r>
              <a:rPr lang="ru-RU" sz="2200" dirty="0">
                <a:solidFill>
                  <a:schemeClr val="accent1">
                    <a:lumMod val="50000"/>
                  </a:schemeClr>
                </a:solidFill>
                <a:latin typeface="Arial" panose="020B0604020202020204" pitchFamily="34" charset="0"/>
                <a:cs typeface="Arial" panose="020B0604020202020204" pitchFamily="34" charset="0"/>
              </a:rPr>
              <a:t>1. </a:t>
            </a:r>
            <a:r>
              <a:rPr lang="en-US" sz="2200" dirty="0">
                <a:solidFill>
                  <a:schemeClr val="accent1">
                    <a:lumMod val="50000"/>
                  </a:schemeClr>
                </a:solidFill>
                <a:latin typeface="Arial" panose="020B0604020202020204" pitchFamily="34" charset="0"/>
                <a:cs typeface="Arial" panose="020B0604020202020204" pitchFamily="34" charset="0"/>
              </a:rPr>
              <a:t>Inefficient or sometimes corrupt institutions (“active role” of the court)</a:t>
            </a:r>
            <a:r>
              <a:rPr lang="ru-RU" sz="2200" dirty="0">
                <a:solidFill>
                  <a:schemeClr val="accent1">
                    <a:lumMod val="50000"/>
                  </a:schemeClr>
                </a:solidFill>
                <a:latin typeface="Arial" panose="020B0604020202020204" pitchFamily="34" charset="0"/>
                <a:cs typeface="Arial" panose="020B0604020202020204" pitchFamily="34" charset="0"/>
              </a:rPr>
              <a:t>; </a:t>
            </a:r>
          </a:p>
          <a:p>
            <a:pPr marL="457200" indent="-457200">
              <a:buAutoNum type="arabicPeriod"/>
            </a:pPr>
            <a:endParaRPr lang="ru-RU" sz="2200" dirty="0">
              <a:solidFill>
                <a:schemeClr val="accent1">
                  <a:lumMod val="50000"/>
                </a:schemeClr>
              </a:solidFill>
              <a:latin typeface="Arial" panose="020B0604020202020204" pitchFamily="34" charset="0"/>
              <a:cs typeface="Arial" panose="020B0604020202020204" pitchFamily="34" charset="0"/>
            </a:endParaRPr>
          </a:p>
          <a:p>
            <a:r>
              <a:rPr lang="ru-RU" sz="2200" dirty="0">
                <a:solidFill>
                  <a:schemeClr val="accent1">
                    <a:lumMod val="50000"/>
                  </a:schemeClr>
                </a:solidFill>
                <a:latin typeface="Arial" panose="020B0604020202020204" pitchFamily="34" charset="0"/>
                <a:cs typeface="Arial" panose="020B0604020202020204" pitchFamily="34" charset="0"/>
              </a:rPr>
              <a:t>2. </a:t>
            </a:r>
            <a:r>
              <a:rPr lang="en-US" sz="2200" dirty="0">
                <a:solidFill>
                  <a:schemeClr val="accent1">
                    <a:lumMod val="50000"/>
                  </a:schemeClr>
                </a:solidFill>
                <a:latin typeface="Arial" panose="020B0604020202020204" pitchFamily="34" charset="0"/>
                <a:cs typeface="Arial" panose="020B0604020202020204" pitchFamily="34" charset="0"/>
              </a:rPr>
              <a:t>Lack of clarity in the law and judicial practice;</a:t>
            </a:r>
          </a:p>
          <a:p>
            <a:endParaRPr lang="en-US" sz="2200" dirty="0">
              <a:solidFill>
                <a:schemeClr val="accent1">
                  <a:lumMod val="50000"/>
                </a:schemeClr>
              </a:solidFill>
              <a:latin typeface="Arial" panose="020B0604020202020204" pitchFamily="34" charset="0"/>
              <a:cs typeface="Arial" panose="020B0604020202020204" pitchFamily="34" charset="0"/>
            </a:endParaRPr>
          </a:p>
          <a:p>
            <a:r>
              <a:rPr lang="en-US" sz="2200" dirty="0">
                <a:solidFill>
                  <a:schemeClr val="accent1">
                    <a:lumMod val="50000"/>
                  </a:schemeClr>
                </a:solidFill>
                <a:latin typeface="Arial" panose="020B0604020202020204" pitchFamily="34" charset="0"/>
                <a:cs typeface="Arial" panose="020B0604020202020204" pitchFamily="34" charset="0"/>
              </a:rPr>
              <a:t>3. High state duty payable to commence civil proceedings</a:t>
            </a:r>
            <a:r>
              <a:rPr lang="ru-RU" sz="2200" dirty="0">
                <a:solidFill>
                  <a:schemeClr val="accent1">
                    <a:lumMod val="50000"/>
                  </a:schemeClr>
                </a:solidFill>
                <a:latin typeface="Arial" panose="020B0604020202020204" pitchFamily="34" charset="0"/>
                <a:cs typeface="Arial" panose="020B0604020202020204" pitchFamily="34" charset="0"/>
              </a:rPr>
              <a:t>;</a:t>
            </a:r>
          </a:p>
          <a:p>
            <a:pPr marL="457200" indent="-457200">
              <a:buAutoNum type="arabicPeriod"/>
            </a:pPr>
            <a:endParaRPr lang="ru-RU" sz="2200" dirty="0">
              <a:solidFill>
                <a:schemeClr val="accent1">
                  <a:lumMod val="50000"/>
                </a:schemeClr>
              </a:solidFill>
              <a:latin typeface="Arial" panose="020B0604020202020204" pitchFamily="34" charset="0"/>
              <a:cs typeface="Arial" panose="020B0604020202020204" pitchFamily="34" charset="0"/>
            </a:endParaRPr>
          </a:p>
          <a:p>
            <a:r>
              <a:rPr lang="en-US" sz="2200" dirty="0">
                <a:solidFill>
                  <a:schemeClr val="accent1">
                    <a:lumMod val="50000"/>
                  </a:schemeClr>
                </a:solidFill>
                <a:latin typeface="Arial" panose="020B0604020202020204" pitchFamily="34" charset="0"/>
                <a:cs typeface="Arial" panose="020B0604020202020204" pitchFamily="34" charset="0"/>
              </a:rPr>
              <a:t>4</a:t>
            </a:r>
            <a:r>
              <a:rPr lang="ru-RU" sz="2200" dirty="0">
                <a:solidFill>
                  <a:schemeClr val="accent1">
                    <a:lumMod val="50000"/>
                  </a:schemeClr>
                </a:solidFill>
                <a:latin typeface="Arial" panose="020B0604020202020204" pitchFamily="34" charset="0"/>
                <a:cs typeface="Arial" panose="020B0604020202020204" pitchFamily="34" charset="0"/>
              </a:rPr>
              <a:t>. </a:t>
            </a:r>
            <a:r>
              <a:rPr lang="en-US" sz="2200" dirty="0">
                <a:solidFill>
                  <a:schemeClr val="accent1">
                    <a:lumMod val="50000"/>
                  </a:schemeClr>
                </a:solidFill>
                <a:latin typeface="Arial" panose="020B0604020202020204" pitchFamily="34" charset="0"/>
                <a:cs typeface="Arial" panose="020B0604020202020204" pitchFamily="34" charset="0"/>
              </a:rPr>
              <a:t>Relatively short time frames of civil proceedings (advantages vs disadvantages)</a:t>
            </a:r>
            <a:r>
              <a:rPr lang="ru-RU" sz="2200" dirty="0">
                <a:solidFill>
                  <a:schemeClr val="accent1">
                    <a:lumMod val="50000"/>
                  </a:schemeClr>
                </a:solidFill>
                <a:latin typeface="Arial" panose="020B0604020202020204" pitchFamily="34" charset="0"/>
                <a:cs typeface="Arial" panose="020B0604020202020204" pitchFamily="34" charset="0"/>
              </a:rPr>
              <a:t>;</a:t>
            </a:r>
            <a:endParaRPr lang="en-US" sz="2200" dirty="0">
              <a:solidFill>
                <a:schemeClr val="accent1">
                  <a:lumMod val="50000"/>
                </a:schemeClr>
              </a:solidFill>
              <a:latin typeface="Arial" panose="020B0604020202020204" pitchFamily="34" charset="0"/>
              <a:cs typeface="Arial" panose="020B0604020202020204" pitchFamily="34" charset="0"/>
            </a:endParaRPr>
          </a:p>
          <a:p>
            <a:endParaRPr lang="en-US" sz="2200" dirty="0">
              <a:solidFill>
                <a:schemeClr val="accent1">
                  <a:lumMod val="50000"/>
                </a:schemeClr>
              </a:solidFill>
              <a:latin typeface="Arial" panose="020B0604020202020204" pitchFamily="34" charset="0"/>
              <a:cs typeface="Arial" panose="020B0604020202020204" pitchFamily="34" charset="0"/>
            </a:endParaRPr>
          </a:p>
          <a:p>
            <a:r>
              <a:rPr lang="en-US" sz="2200" dirty="0">
                <a:solidFill>
                  <a:schemeClr val="accent1">
                    <a:lumMod val="50000"/>
                  </a:schemeClr>
                </a:solidFill>
                <a:latin typeface="Arial" panose="020B0604020202020204" pitchFamily="34" charset="0"/>
                <a:cs typeface="Arial" panose="020B0604020202020204" pitchFamily="34" charset="0"/>
              </a:rPr>
              <a:t>5. Limited options for production of evidence;</a:t>
            </a:r>
          </a:p>
          <a:p>
            <a:endParaRPr lang="en-US" sz="2200" dirty="0">
              <a:solidFill>
                <a:schemeClr val="accent1">
                  <a:lumMod val="50000"/>
                </a:schemeClr>
              </a:solidFill>
              <a:latin typeface="Arial" panose="020B0604020202020204" pitchFamily="34" charset="0"/>
              <a:cs typeface="Arial" panose="020B0604020202020204" pitchFamily="34" charset="0"/>
            </a:endParaRPr>
          </a:p>
          <a:p>
            <a:r>
              <a:rPr lang="en-US" sz="2200" dirty="0">
                <a:solidFill>
                  <a:schemeClr val="accent1">
                    <a:lumMod val="50000"/>
                  </a:schemeClr>
                </a:solidFill>
                <a:latin typeface="Arial" panose="020B0604020202020204" pitchFamily="34" charset="0"/>
                <a:cs typeface="Arial" panose="020B0604020202020204" pitchFamily="34" charset="0"/>
              </a:rPr>
              <a:t>6. Not easy to commence insolvency proceedings;</a:t>
            </a:r>
          </a:p>
        </p:txBody>
      </p:sp>
    </p:spTree>
    <p:extLst>
      <p:ext uri="{BB962C8B-B14F-4D97-AF65-F5344CB8AC3E}">
        <p14:creationId xmlns:p14="http://schemas.microsoft.com/office/powerpoint/2010/main" val="683459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descr="Изображение выглядит как стол&#10;&#10;Автоматически созданное описание">
            <a:extLst>
              <a:ext uri="{FF2B5EF4-FFF2-40B4-BE49-F238E27FC236}">
                <a16:creationId xmlns:a16="http://schemas.microsoft.com/office/drawing/2014/main" id="{4C1E56F5-347D-40D0-B39D-CE6AB3495C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1110" y="518084"/>
            <a:ext cx="1640816" cy="708832"/>
          </a:xfrm>
          <a:prstGeom prst="rect">
            <a:avLst/>
          </a:prstGeom>
        </p:spPr>
      </p:pic>
      <p:sp>
        <p:nvSpPr>
          <p:cNvPr id="8" name="TextBox 7">
            <a:extLst>
              <a:ext uri="{FF2B5EF4-FFF2-40B4-BE49-F238E27FC236}">
                <a16:creationId xmlns:a16="http://schemas.microsoft.com/office/drawing/2014/main" id="{3C150D26-D62F-4B5A-A52D-EA1A1A9FEFC6}"/>
              </a:ext>
            </a:extLst>
          </p:cNvPr>
          <p:cNvSpPr txBox="1"/>
          <p:nvPr/>
        </p:nvSpPr>
        <p:spPr>
          <a:xfrm>
            <a:off x="1018572" y="630989"/>
            <a:ext cx="8426371" cy="477054"/>
          </a:xfrm>
          <a:prstGeom prst="rect">
            <a:avLst/>
          </a:prstGeom>
          <a:noFill/>
        </p:spPr>
        <p:txBody>
          <a:bodyPr wrap="square" rtlCol="0">
            <a:spAutoFit/>
          </a:bodyPr>
          <a:lstStyle/>
          <a:p>
            <a:r>
              <a:rPr lang="en-US" sz="2500" b="1" dirty="0">
                <a:solidFill>
                  <a:schemeClr val="accent1">
                    <a:lumMod val="50000"/>
                  </a:schemeClr>
                </a:solidFill>
                <a:latin typeface="Arial" panose="020B0604020202020204" pitchFamily="34" charset="0"/>
                <a:cs typeface="Arial" panose="020B0604020202020204" pitchFamily="34" charset="0"/>
              </a:rPr>
              <a:t>Potential Advantages:</a:t>
            </a:r>
            <a:endParaRPr lang="ru-KZ" sz="2500" b="1" dirty="0">
              <a:solidFill>
                <a:schemeClr val="accent1">
                  <a:lumMod val="50000"/>
                </a:schemeClr>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C2B7A32A-915C-4E6C-99FE-2614B29DFD22}"/>
              </a:ext>
            </a:extLst>
          </p:cNvPr>
          <p:cNvSpPr txBox="1"/>
          <p:nvPr/>
        </p:nvSpPr>
        <p:spPr>
          <a:xfrm>
            <a:off x="1018572" y="1551166"/>
            <a:ext cx="10695008" cy="4493538"/>
          </a:xfrm>
          <a:prstGeom prst="rect">
            <a:avLst/>
          </a:prstGeom>
          <a:noFill/>
        </p:spPr>
        <p:txBody>
          <a:bodyPr wrap="square" rtlCol="0">
            <a:spAutoFit/>
          </a:bodyPr>
          <a:lstStyle/>
          <a:p>
            <a:r>
              <a:rPr lang="en-US" sz="2200" dirty="0">
                <a:solidFill>
                  <a:schemeClr val="accent1">
                    <a:lumMod val="50000"/>
                  </a:schemeClr>
                </a:solidFill>
                <a:latin typeface="Arial" panose="020B0604020202020204" pitchFamily="34" charset="0"/>
                <a:cs typeface="Arial" panose="020B0604020202020204" pitchFamily="34" charset="0"/>
              </a:rPr>
              <a:t>1. Court / International Arbitration Court at the Astana International Financial Center (AIFC);</a:t>
            </a:r>
          </a:p>
          <a:p>
            <a:endParaRPr lang="en-US" sz="2200" dirty="0">
              <a:solidFill>
                <a:schemeClr val="accent1">
                  <a:lumMod val="50000"/>
                </a:schemeClr>
              </a:solidFill>
              <a:latin typeface="Arial" panose="020B0604020202020204" pitchFamily="34" charset="0"/>
              <a:cs typeface="Arial" panose="020B0604020202020204" pitchFamily="34" charset="0"/>
            </a:endParaRPr>
          </a:p>
          <a:p>
            <a:r>
              <a:rPr lang="en-US" sz="2200" dirty="0">
                <a:solidFill>
                  <a:schemeClr val="accent1">
                    <a:lumMod val="50000"/>
                  </a:schemeClr>
                </a:solidFill>
                <a:latin typeface="Arial" panose="020B0604020202020204" pitchFamily="34" charset="0"/>
                <a:cs typeface="Arial" panose="020B0604020202020204" pitchFamily="34" charset="0"/>
              </a:rPr>
              <a:t>2. The system of enforcing judicial acts (private enforcement);</a:t>
            </a:r>
          </a:p>
          <a:p>
            <a:endParaRPr lang="en-US" sz="2200" dirty="0">
              <a:solidFill>
                <a:schemeClr val="accent1">
                  <a:lumMod val="50000"/>
                </a:schemeClr>
              </a:solidFill>
              <a:latin typeface="Arial" panose="020B0604020202020204" pitchFamily="34" charset="0"/>
              <a:cs typeface="Arial" panose="020B0604020202020204" pitchFamily="34" charset="0"/>
            </a:endParaRPr>
          </a:p>
          <a:p>
            <a:r>
              <a:rPr lang="en-US" sz="2200" dirty="0">
                <a:solidFill>
                  <a:schemeClr val="accent1">
                    <a:lumMod val="50000"/>
                  </a:schemeClr>
                </a:solidFill>
                <a:latin typeface="Arial" panose="020B0604020202020204" pitchFamily="34" charset="0"/>
                <a:cs typeface="Arial" panose="020B0604020202020204" pitchFamily="34" charset="0"/>
              </a:rPr>
              <a:t>3. Relative ease of obtaining injunctive relief (IR) in civil proceedings (IR before commencing a civil claim is not</a:t>
            </a:r>
            <a:r>
              <a:rPr lang="ru-RU" sz="2200" dirty="0">
                <a:solidFill>
                  <a:schemeClr val="accent1">
                    <a:lumMod val="50000"/>
                  </a:schemeClr>
                </a:solidFill>
                <a:latin typeface="Arial" panose="020B0604020202020204" pitchFamily="34" charset="0"/>
                <a:cs typeface="Arial" panose="020B0604020202020204" pitchFamily="34" charset="0"/>
              </a:rPr>
              <a:t> </a:t>
            </a:r>
            <a:r>
              <a:rPr lang="en-US" sz="2200" dirty="0">
                <a:solidFill>
                  <a:schemeClr val="accent1">
                    <a:lumMod val="50000"/>
                  </a:schemeClr>
                </a:solidFill>
                <a:latin typeface="Arial" panose="020B0604020202020204" pitchFamily="34" charset="0"/>
                <a:cs typeface="Arial" panose="020B0604020202020204" pitchFamily="34" charset="0"/>
              </a:rPr>
              <a:t>available);</a:t>
            </a:r>
          </a:p>
          <a:p>
            <a:endParaRPr lang="en-US" sz="2200" dirty="0">
              <a:solidFill>
                <a:schemeClr val="accent1">
                  <a:lumMod val="50000"/>
                </a:schemeClr>
              </a:solidFill>
              <a:latin typeface="Arial" panose="020B0604020202020204" pitchFamily="34" charset="0"/>
              <a:cs typeface="Arial" panose="020B0604020202020204" pitchFamily="34" charset="0"/>
            </a:endParaRPr>
          </a:p>
          <a:p>
            <a:r>
              <a:rPr lang="en-US" sz="2200" dirty="0">
                <a:solidFill>
                  <a:schemeClr val="accent1">
                    <a:lumMod val="50000"/>
                  </a:schemeClr>
                </a:solidFill>
                <a:latin typeface="Arial" panose="020B0604020202020204" pitchFamily="34" charset="0"/>
                <a:cs typeface="Arial" panose="020B0604020202020204" pitchFamily="34" charset="0"/>
              </a:rPr>
              <a:t>4. Foreign arbitral awards/judgments are usually </a:t>
            </a:r>
            <a:r>
              <a:rPr lang="en-US" sz="2200" dirty="0" err="1">
                <a:solidFill>
                  <a:schemeClr val="accent1">
                    <a:lumMod val="50000"/>
                  </a:schemeClr>
                </a:solidFill>
                <a:latin typeface="Arial" panose="020B0604020202020204" pitchFamily="34" charset="0"/>
                <a:cs typeface="Arial" panose="020B0604020202020204" pitchFamily="34" charset="0"/>
              </a:rPr>
              <a:t>recognised</a:t>
            </a:r>
            <a:r>
              <a:rPr lang="en-US" sz="2200" dirty="0">
                <a:solidFill>
                  <a:schemeClr val="accent1">
                    <a:lumMod val="50000"/>
                  </a:schemeClr>
                </a:solidFill>
                <a:latin typeface="Arial" panose="020B0604020202020204" pitchFamily="34" charset="0"/>
                <a:cs typeface="Arial" panose="020B0604020202020204" pitchFamily="34" charset="0"/>
              </a:rPr>
              <a:t> and enforced</a:t>
            </a:r>
            <a:r>
              <a:rPr lang="ru-RU" sz="2200" dirty="0">
                <a:solidFill>
                  <a:schemeClr val="accent1">
                    <a:lumMod val="50000"/>
                  </a:schemeClr>
                </a:solidFill>
                <a:latin typeface="Arial" panose="020B0604020202020204" pitchFamily="34" charset="0"/>
                <a:cs typeface="Arial" panose="020B0604020202020204" pitchFamily="34" charset="0"/>
              </a:rPr>
              <a:t> (</a:t>
            </a:r>
            <a:r>
              <a:rPr lang="ru-RU" sz="2200" dirty="0" err="1">
                <a:solidFill>
                  <a:schemeClr val="accent1">
                    <a:lumMod val="50000"/>
                  </a:schemeClr>
                </a:solidFill>
                <a:latin typeface="Arial" panose="020B0604020202020204" pitchFamily="34" charset="0"/>
                <a:cs typeface="Arial" panose="020B0604020202020204" pitchFamily="34" charset="0"/>
              </a:rPr>
              <a:t>v</a:t>
            </a:r>
            <a:r>
              <a:rPr lang="en-US" sz="2200" dirty="0" err="1">
                <a:solidFill>
                  <a:schemeClr val="accent1">
                    <a:lumMod val="50000"/>
                  </a:schemeClr>
                </a:solidFill>
                <a:latin typeface="Arial" panose="020B0604020202020204" pitchFamily="34" charset="0"/>
                <a:cs typeface="Arial" panose="020B0604020202020204" pitchFamily="34" charset="0"/>
              </a:rPr>
              <a:t>ery</a:t>
            </a:r>
            <a:r>
              <a:rPr lang="en-US" sz="2200" dirty="0">
                <a:solidFill>
                  <a:schemeClr val="accent1">
                    <a:lumMod val="50000"/>
                  </a:schemeClr>
                </a:solidFill>
                <a:latin typeface="Arial" panose="020B0604020202020204" pitchFamily="34" charset="0"/>
                <a:cs typeface="Arial" panose="020B0604020202020204" pitchFamily="34" charset="0"/>
              </a:rPr>
              <a:t> quick and relatively simple + immediate enforcement</a:t>
            </a:r>
            <a:r>
              <a:rPr lang="ru-RU" sz="2200" dirty="0">
                <a:solidFill>
                  <a:schemeClr val="accent1">
                    <a:lumMod val="50000"/>
                  </a:schemeClr>
                </a:solidFill>
                <a:latin typeface="Arial" panose="020B0604020202020204" pitchFamily="34" charset="0"/>
                <a:cs typeface="Arial" panose="020B0604020202020204" pitchFamily="34" charset="0"/>
              </a:rPr>
              <a:t>)</a:t>
            </a:r>
            <a:r>
              <a:rPr lang="en-US" sz="2200" dirty="0">
                <a:solidFill>
                  <a:schemeClr val="accent1">
                    <a:lumMod val="50000"/>
                  </a:schemeClr>
                </a:solidFill>
                <a:latin typeface="Arial" panose="020B0604020202020204" pitchFamily="34" charset="0"/>
                <a:cs typeface="Arial" panose="020B0604020202020204" pitchFamily="34" charset="0"/>
              </a:rPr>
              <a:t>;</a:t>
            </a:r>
          </a:p>
          <a:p>
            <a:endParaRPr lang="en-US" sz="2200" dirty="0">
              <a:solidFill>
                <a:schemeClr val="accent1">
                  <a:lumMod val="50000"/>
                </a:schemeClr>
              </a:solidFill>
              <a:latin typeface="Arial" panose="020B0604020202020204" pitchFamily="34" charset="0"/>
              <a:cs typeface="Arial" panose="020B0604020202020204" pitchFamily="34" charset="0"/>
            </a:endParaRPr>
          </a:p>
          <a:p>
            <a:r>
              <a:rPr lang="en-US" sz="2200" dirty="0">
                <a:solidFill>
                  <a:schemeClr val="accent1">
                    <a:lumMod val="50000"/>
                  </a:schemeClr>
                </a:solidFill>
                <a:latin typeface="Arial" panose="020B0604020202020204" pitchFamily="34" charset="0"/>
                <a:cs typeface="Arial" panose="020B0604020202020204" pitchFamily="34" charset="0"/>
              </a:rPr>
              <a:t>5. Wide use of electronic systems (e-judicial cabinet, various e-services, online hearings);</a:t>
            </a:r>
            <a:endParaRPr lang="ru-RU" sz="2200"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0108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descr="Изображение выглядит как стол&#10;&#10;Автоматически созданное описание">
            <a:extLst>
              <a:ext uri="{FF2B5EF4-FFF2-40B4-BE49-F238E27FC236}">
                <a16:creationId xmlns:a16="http://schemas.microsoft.com/office/drawing/2014/main" id="{4C1E56F5-347D-40D0-B39D-CE6AB3495C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1110" y="518084"/>
            <a:ext cx="1640816" cy="708832"/>
          </a:xfrm>
          <a:prstGeom prst="rect">
            <a:avLst/>
          </a:prstGeom>
        </p:spPr>
      </p:pic>
      <p:sp>
        <p:nvSpPr>
          <p:cNvPr id="8" name="TextBox 7">
            <a:extLst>
              <a:ext uri="{FF2B5EF4-FFF2-40B4-BE49-F238E27FC236}">
                <a16:creationId xmlns:a16="http://schemas.microsoft.com/office/drawing/2014/main" id="{3C150D26-D62F-4B5A-A52D-EA1A1A9FEFC6}"/>
              </a:ext>
            </a:extLst>
          </p:cNvPr>
          <p:cNvSpPr txBox="1"/>
          <p:nvPr/>
        </p:nvSpPr>
        <p:spPr>
          <a:xfrm>
            <a:off x="1018572" y="630989"/>
            <a:ext cx="8426371" cy="553998"/>
          </a:xfrm>
          <a:prstGeom prst="rect">
            <a:avLst/>
          </a:prstGeom>
          <a:noFill/>
        </p:spPr>
        <p:txBody>
          <a:bodyPr wrap="square" rtlCol="0">
            <a:spAutoFit/>
          </a:bodyPr>
          <a:lstStyle/>
          <a:p>
            <a:r>
              <a:rPr lang="en-US" sz="3000" b="1" dirty="0">
                <a:solidFill>
                  <a:schemeClr val="accent1">
                    <a:lumMod val="50000"/>
                  </a:schemeClr>
                </a:solidFill>
                <a:latin typeface="Arial" panose="020B0604020202020204" pitchFamily="34" charset="0"/>
                <a:cs typeface="Arial" panose="020B0604020202020204" pitchFamily="34" charset="0"/>
              </a:rPr>
              <a:t>Challenges (1) overview</a:t>
            </a:r>
            <a:r>
              <a:rPr lang="ru-RU" sz="3000" b="1" dirty="0">
                <a:solidFill>
                  <a:schemeClr val="accent1">
                    <a:lumMod val="50000"/>
                  </a:schemeClr>
                </a:solidFill>
                <a:latin typeface="Arial" panose="020B0604020202020204" pitchFamily="34" charset="0"/>
                <a:cs typeface="Arial" panose="020B0604020202020204" pitchFamily="34" charset="0"/>
              </a:rPr>
              <a:t>:</a:t>
            </a:r>
            <a:endParaRPr lang="ru-KZ" sz="3000" b="1" dirty="0">
              <a:solidFill>
                <a:schemeClr val="accent1">
                  <a:lumMod val="50000"/>
                </a:schemeClr>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C2B7A32A-915C-4E6C-99FE-2614B29DFD22}"/>
              </a:ext>
            </a:extLst>
          </p:cNvPr>
          <p:cNvSpPr txBox="1"/>
          <p:nvPr/>
        </p:nvSpPr>
        <p:spPr>
          <a:xfrm>
            <a:off x="1018572" y="1394919"/>
            <a:ext cx="10695008" cy="4832092"/>
          </a:xfrm>
          <a:prstGeom prst="rect">
            <a:avLst/>
          </a:prstGeom>
          <a:noFill/>
        </p:spPr>
        <p:txBody>
          <a:bodyPr wrap="square" rtlCol="0">
            <a:spAutoFit/>
          </a:bodyPr>
          <a:lstStyle/>
          <a:p>
            <a:pPr marL="457200" indent="-457200">
              <a:buFont typeface="Arial" panose="020B0604020202020204" pitchFamily="34" charset="0"/>
              <a:buChar char="•"/>
            </a:pPr>
            <a:r>
              <a:rPr lang="en-US" sz="2200" dirty="0">
                <a:solidFill>
                  <a:schemeClr val="accent1">
                    <a:lumMod val="50000"/>
                  </a:schemeClr>
                </a:solidFill>
                <a:latin typeface="Arial" panose="020B0604020202020204" pitchFamily="34" charset="0"/>
                <a:cs typeface="Arial" panose="020B0604020202020204" pitchFamily="34" charset="0"/>
              </a:rPr>
              <a:t>Inefficient, sometimes corrupt institutions (criminal cases are difficult to start, low predictability of judicial acts, insufficient qualification of judges, etc.);</a:t>
            </a:r>
          </a:p>
          <a:p>
            <a:endParaRPr lang="en-US" sz="2200" dirty="0">
              <a:solidFill>
                <a:schemeClr val="accent1">
                  <a:lumMod val="50000"/>
                </a:schemeClr>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200" dirty="0">
                <a:solidFill>
                  <a:schemeClr val="accent1">
                    <a:lumMod val="50000"/>
                  </a:schemeClr>
                </a:solidFill>
                <a:latin typeface="Arial" panose="020B0604020202020204" pitchFamily="34" charset="0"/>
                <a:cs typeface="Arial" panose="020B0604020202020204" pitchFamily="34" charset="0"/>
              </a:rPr>
              <a:t>Cases against the state or quasi-state entities are very hard to win;</a:t>
            </a:r>
          </a:p>
          <a:p>
            <a:endParaRPr lang="en-US" sz="2200" dirty="0">
              <a:solidFill>
                <a:schemeClr val="accent1">
                  <a:lumMod val="50000"/>
                </a:schemeClr>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200" dirty="0">
                <a:solidFill>
                  <a:schemeClr val="accent1">
                    <a:lumMod val="50000"/>
                  </a:schemeClr>
                </a:solidFill>
                <a:latin typeface="Arial" panose="020B0604020202020204" pitchFamily="34" charset="0"/>
                <a:cs typeface="Arial" panose="020B0604020202020204" pitchFamily="34" charset="0"/>
              </a:rPr>
              <a:t>Latest amendments to the Civil Procedure Code envisage “active role” of the court (in collecting evidence and on many procedural issues)</a:t>
            </a:r>
            <a:r>
              <a:rPr lang="ru-RU" sz="2200" dirty="0">
                <a:solidFill>
                  <a:schemeClr val="accent1">
                    <a:lumMod val="50000"/>
                  </a:schemeClr>
                </a:solidFill>
                <a:latin typeface="Arial" panose="020B0604020202020204" pitchFamily="34" charset="0"/>
                <a:cs typeface="Arial" panose="020B0604020202020204" pitchFamily="34" charset="0"/>
              </a:rPr>
              <a:t>;</a:t>
            </a:r>
            <a:endParaRPr lang="en-US" sz="2200" dirty="0">
              <a:solidFill>
                <a:schemeClr val="accent1">
                  <a:lumMod val="50000"/>
                </a:schemeClr>
              </a:solidFill>
              <a:latin typeface="Arial" panose="020B0604020202020204" pitchFamily="34" charset="0"/>
              <a:cs typeface="Arial" panose="020B0604020202020204" pitchFamily="34" charset="0"/>
            </a:endParaRPr>
          </a:p>
          <a:p>
            <a:endParaRPr lang="en-US" sz="2200" dirty="0">
              <a:solidFill>
                <a:schemeClr val="accent1">
                  <a:lumMod val="50000"/>
                </a:schemeClr>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200" dirty="0">
                <a:solidFill>
                  <a:schemeClr val="accent1">
                    <a:lumMod val="50000"/>
                  </a:schemeClr>
                </a:solidFill>
                <a:latin typeface="Arial" panose="020B0604020202020204" pitchFamily="34" charset="0"/>
                <a:cs typeface="Arial" panose="020B0604020202020204" pitchFamily="34" charset="0"/>
              </a:rPr>
              <a:t>Lack of clarity in the law and judicial practice (contradicting judgments are not uncommon);</a:t>
            </a:r>
          </a:p>
          <a:p>
            <a:endParaRPr lang="en-US" sz="2200" dirty="0">
              <a:solidFill>
                <a:schemeClr val="accent1">
                  <a:lumMod val="50000"/>
                </a:schemeClr>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200" dirty="0">
                <a:solidFill>
                  <a:schemeClr val="accent1">
                    <a:lumMod val="50000"/>
                  </a:schemeClr>
                </a:solidFill>
                <a:latin typeface="Arial" panose="020B0604020202020204" pitchFamily="34" charset="0"/>
                <a:cs typeface="Arial" panose="020B0604020202020204" pitchFamily="34" charset="0"/>
              </a:rPr>
              <a:t>Courts are not flexible (e.g. limited options to obtain evidence (specific documents), heavy reliance on document evidence, witness statements are rarely accepted, system of state expertise is not reliable);</a:t>
            </a:r>
          </a:p>
        </p:txBody>
      </p:sp>
    </p:spTree>
    <p:extLst>
      <p:ext uri="{BB962C8B-B14F-4D97-AF65-F5344CB8AC3E}">
        <p14:creationId xmlns:p14="http://schemas.microsoft.com/office/powerpoint/2010/main" val="398311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descr="Изображение выглядит как стол&#10;&#10;Автоматически созданное описание">
            <a:extLst>
              <a:ext uri="{FF2B5EF4-FFF2-40B4-BE49-F238E27FC236}">
                <a16:creationId xmlns:a16="http://schemas.microsoft.com/office/drawing/2014/main" id="{4C1E56F5-347D-40D0-B39D-CE6AB3495C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1110" y="518084"/>
            <a:ext cx="1640816" cy="708832"/>
          </a:xfrm>
          <a:prstGeom prst="rect">
            <a:avLst/>
          </a:prstGeom>
        </p:spPr>
      </p:pic>
      <p:sp>
        <p:nvSpPr>
          <p:cNvPr id="8" name="TextBox 7">
            <a:extLst>
              <a:ext uri="{FF2B5EF4-FFF2-40B4-BE49-F238E27FC236}">
                <a16:creationId xmlns:a16="http://schemas.microsoft.com/office/drawing/2014/main" id="{3C150D26-D62F-4B5A-A52D-EA1A1A9FEFC6}"/>
              </a:ext>
            </a:extLst>
          </p:cNvPr>
          <p:cNvSpPr txBox="1"/>
          <p:nvPr/>
        </p:nvSpPr>
        <p:spPr>
          <a:xfrm>
            <a:off x="1018572" y="630989"/>
            <a:ext cx="8426371" cy="553998"/>
          </a:xfrm>
          <a:prstGeom prst="rect">
            <a:avLst/>
          </a:prstGeom>
          <a:noFill/>
        </p:spPr>
        <p:txBody>
          <a:bodyPr wrap="square" rtlCol="0">
            <a:spAutoFit/>
          </a:bodyPr>
          <a:lstStyle/>
          <a:p>
            <a:r>
              <a:rPr lang="en-US" sz="3000" b="1" dirty="0">
                <a:solidFill>
                  <a:schemeClr val="accent1">
                    <a:lumMod val="50000"/>
                  </a:schemeClr>
                </a:solidFill>
                <a:latin typeface="Arial" panose="020B0604020202020204" pitchFamily="34" charset="0"/>
                <a:cs typeface="Arial" panose="020B0604020202020204" pitchFamily="34" charset="0"/>
              </a:rPr>
              <a:t>Challenges (2) structure of courts</a:t>
            </a:r>
            <a:r>
              <a:rPr lang="ru-RU" sz="3000" b="1" dirty="0">
                <a:solidFill>
                  <a:schemeClr val="accent1">
                    <a:lumMod val="50000"/>
                  </a:schemeClr>
                </a:solidFill>
                <a:latin typeface="Arial" panose="020B0604020202020204" pitchFamily="34" charset="0"/>
                <a:cs typeface="Arial" panose="020B0604020202020204" pitchFamily="34" charset="0"/>
              </a:rPr>
              <a:t>:</a:t>
            </a:r>
            <a:endParaRPr lang="ru-KZ" sz="3000" b="1" dirty="0">
              <a:solidFill>
                <a:schemeClr val="accent1">
                  <a:lumMod val="50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2CE3B650-0B3E-7942-BD0F-E413AD6B4BA5}"/>
              </a:ext>
            </a:extLst>
          </p:cNvPr>
          <p:cNvSpPr/>
          <p:nvPr/>
        </p:nvSpPr>
        <p:spPr>
          <a:xfrm>
            <a:off x="4435067" y="2808923"/>
            <a:ext cx="2249316" cy="824658"/>
          </a:xfrm>
          <a:prstGeom prst="rect">
            <a:avLst/>
          </a:prstGeom>
          <a:noFill/>
          <a:ln w="317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KZ"/>
          </a:p>
        </p:txBody>
      </p:sp>
      <p:sp>
        <p:nvSpPr>
          <p:cNvPr id="6" name="Rectangle 5">
            <a:extLst>
              <a:ext uri="{FF2B5EF4-FFF2-40B4-BE49-F238E27FC236}">
                <a16:creationId xmlns:a16="http://schemas.microsoft.com/office/drawing/2014/main" id="{A8638FF9-E5B8-824F-BF9D-EE818D6367B8}"/>
              </a:ext>
            </a:extLst>
          </p:cNvPr>
          <p:cNvSpPr/>
          <p:nvPr/>
        </p:nvSpPr>
        <p:spPr>
          <a:xfrm flipH="1">
            <a:off x="4426234" y="1727433"/>
            <a:ext cx="2258149" cy="700994"/>
          </a:xfrm>
          <a:prstGeom prst="rect">
            <a:avLst/>
          </a:prstGeom>
          <a:noFill/>
          <a:ln w="31750">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KZ"/>
          </a:p>
        </p:txBody>
      </p:sp>
      <p:sp>
        <p:nvSpPr>
          <p:cNvPr id="9" name="Rectangle 8">
            <a:extLst>
              <a:ext uri="{FF2B5EF4-FFF2-40B4-BE49-F238E27FC236}">
                <a16:creationId xmlns:a16="http://schemas.microsoft.com/office/drawing/2014/main" id="{9EAC1A63-1078-EC43-B579-8AC8E8E9D954}"/>
              </a:ext>
            </a:extLst>
          </p:cNvPr>
          <p:cNvSpPr/>
          <p:nvPr/>
        </p:nvSpPr>
        <p:spPr>
          <a:xfrm>
            <a:off x="2623408" y="5196703"/>
            <a:ext cx="2249316" cy="641315"/>
          </a:xfrm>
          <a:prstGeom prst="rect">
            <a:avLst/>
          </a:prstGeom>
          <a:noFill/>
          <a:ln w="317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KZ"/>
          </a:p>
        </p:txBody>
      </p:sp>
      <p:sp>
        <p:nvSpPr>
          <p:cNvPr id="10" name="Rectangle 9">
            <a:extLst>
              <a:ext uri="{FF2B5EF4-FFF2-40B4-BE49-F238E27FC236}">
                <a16:creationId xmlns:a16="http://schemas.microsoft.com/office/drawing/2014/main" id="{0CDDAD78-C4E9-2744-948B-25741E06AFC4}"/>
              </a:ext>
            </a:extLst>
          </p:cNvPr>
          <p:cNvSpPr/>
          <p:nvPr/>
        </p:nvSpPr>
        <p:spPr>
          <a:xfrm>
            <a:off x="6251990" y="5196703"/>
            <a:ext cx="2134576" cy="601662"/>
          </a:xfrm>
          <a:prstGeom prst="rect">
            <a:avLst/>
          </a:prstGeom>
          <a:noFill/>
          <a:ln w="317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KZ"/>
          </a:p>
        </p:txBody>
      </p:sp>
      <p:sp>
        <p:nvSpPr>
          <p:cNvPr id="11" name="Rectangle 10">
            <a:extLst>
              <a:ext uri="{FF2B5EF4-FFF2-40B4-BE49-F238E27FC236}">
                <a16:creationId xmlns:a16="http://schemas.microsoft.com/office/drawing/2014/main" id="{B215C657-ED19-E441-B3DB-96765C51650C}"/>
              </a:ext>
            </a:extLst>
          </p:cNvPr>
          <p:cNvSpPr/>
          <p:nvPr/>
        </p:nvSpPr>
        <p:spPr>
          <a:xfrm>
            <a:off x="4426234" y="4003727"/>
            <a:ext cx="2249316" cy="591314"/>
          </a:xfrm>
          <a:prstGeom prst="rect">
            <a:avLst/>
          </a:prstGeom>
          <a:noFill/>
          <a:ln w="317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KZ"/>
          </a:p>
        </p:txBody>
      </p:sp>
      <p:cxnSp>
        <p:nvCxnSpPr>
          <p:cNvPr id="5" name="Straight Connector 4">
            <a:extLst>
              <a:ext uri="{FF2B5EF4-FFF2-40B4-BE49-F238E27FC236}">
                <a16:creationId xmlns:a16="http://schemas.microsoft.com/office/drawing/2014/main" id="{B8F450C3-200C-1843-AB2E-60A9EE4CE70E}"/>
              </a:ext>
            </a:extLst>
          </p:cNvPr>
          <p:cNvCxnSpPr>
            <a:cxnSpLocks/>
            <a:stCxn id="9" idx="0"/>
            <a:endCxn id="11" idx="2"/>
          </p:cNvCxnSpPr>
          <p:nvPr/>
        </p:nvCxnSpPr>
        <p:spPr>
          <a:xfrm flipV="1">
            <a:off x="3748066" y="4595041"/>
            <a:ext cx="1802826" cy="601662"/>
          </a:xfrm>
          <a:prstGeom prst="line">
            <a:avLst/>
          </a:prstGeom>
          <a:ln w="317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67A2313-B151-624B-9C2D-FDA9E853A11F}"/>
              </a:ext>
            </a:extLst>
          </p:cNvPr>
          <p:cNvCxnSpPr>
            <a:cxnSpLocks/>
            <a:endCxn id="10" idx="0"/>
          </p:cNvCxnSpPr>
          <p:nvPr/>
        </p:nvCxnSpPr>
        <p:spPr>
          <a:xfrm>
            <a:off x="5559725" y="4605389"/>
            <a:ext cx="1759553" cy="591314"/>
          </a:xfrm>
          <a:prstGeom prst="line">
            <a:avLst/>
          </a:prstGeom>
          <a:ln w="317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7E2FA76-7F40-3546-A14B-FBC76656ED09}"/>
              </a:ext>
            </a:extLst>
          </p:cNvPr>
          <p:cNvCxnSpPr>
            <a:cxnSpLocks/>
          </p:cNvCxnSpPr>
          <p:nvPr/>
        </p:nvCxnSpPr>
        <p:spPr>
          <a:xfrm>
            <a:off x="5550892" y="3641923"/>
            <a:ext cx="0" cy="361804"/>
          </a:xfrm>
          <a:prstGeom prst="line">
            <a:avLst/>
          </a:prstGeom>
          <a:ln w="317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8884688-B230-A44D-8625-5D28B0092829}"/>
              </a:ext>
            </a:extLst>
          </p:cNvPr>
          <p:cNvCxnSpPr>
            <a:cxnSpLocks/>
            <a:stCxn id="6" idx="2"/>
          </p:cNvCxnSpPr>
          <p:nvPr/>
        </p:nvCxnSpPr>
        <p:spPr>
          <a:xfrm>
            <a:off x="5555308" y="2428427"/>
            <a:ext cx="4417" cy="370147"/>
          </a:xfrm>
          <a:prstGeom prst="line">
            <a:avLst/>
          </a:prstGeom>
          <a:ln w="31750">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634205D6-9E27-0549-9F7C-A8227C89A38C}"/>
              </a:ext>
            </a:extLst>
          </p:cNvPr>
          <p:cNvSpPr txBox="1"/>
          <p:nvPr/>
        </p:nvSpPr>
        <p:spPr>
          <a:xfrm>
            <a:off x="2623408" y="5194194"/>
            <a:ext cx="2249316" cy="646331"/>
          </a:xfrm>
          <a:prstGeom prst="rect">
            <a:avLst/>
          </a:prstGeom>
          <a:noFill/>
        </p:spPr>
        <p:txBody>
          <a:bodyPr wrap="square" rtlCol="0">
            <a:spAutoFit/>
          </a:bodyPr>
          <a:lstStyle/>
          <a:p>
            <a:pPr algn="ctr"/>
            <a:r>
              <a:rPr lang="en-KZ" dirty="0"/>
              <a:t>Special District Economic Court </a:t>
            </a:r>
          </a:p>
        </p:txBody>
      </p:sp>
      <p:sp>
        <p:nvSpPr>
          <p:cNvPr id="43" name="TextBox 42">
            <a:extLst>
              <a:ext uri="{FF2B5EF4-FFF2-40B4-BE49-F238E27FC236}">
                <a16:creationId xmlns:a16="http://schemas.microsoft.com/office/drawing/2014/main" id="{DB29568B-4BCA-0142-8501-527A3BF76B56}"/>
              </a:ext>
            </a:extLst>
          </p:cNvPr>
          <p:cNvSpPr txBox="1"/>
          <p:nvPr/>
        </p:nvSpPr>
        <p:spPr>
          <a:xfrm>
            <a:off x="6251990" y="5183334"/>
            <a:ext cx="2249316" cy="646331"/>
          </a:xfrm>
          <a:prstGeom prst="rect">
            <a:avLst/>
          </a:prstGeom>
          <a:noFill/>
        </p:spPr>
        <p:txBody>
          <a:bodyPr wrap="square" rtlCol="0">
            <a:spAutoFit/>
          </a:bodyPr>
          <a:lstStyle/>
          <a:p>
            <a:pPr algn="ctr"/>
            <a:r>
              <a:rPr lang="en-KZ" dirty="0"/>
              <a:t>Courts of General Jurisdiction</a:t>
            </a:r>
          </a:p>
        </p:txBody>
      </p:sp>
      <p:sp>
        <p:nvSpPr>
          <p:cNvPr id="44" name="TextBox 43">
            <a:extLst>
              <a:ext uri="{FF2B5EF4-FFF2-40B4-BE49-F238E27FC236}">
                <a16:creationId xmlns:a16="http://schemas.microsoft.com/office/drawing/2014/main" id="{CB6DE57C-B77E-3142-B6AF-7B87AAA54C4E}"/>
              </a:ext>
            </a:extLst>
          </p:cNvPr>
          <p:cNvSpPr txBox="1"/>
          <p:nvPr/>
        </p:nvSpPr>
        <p:spPr>
          <a:xfrm>
            <a:off x="4426234" y="4109223"/>
            <a:ext cx="2249316" cy="369332"/>
          </a:xfrm>
          <a:prstGeom prst="rect">
            <a:avLst/>
          </a:prstGeom>
          <a:noFill/>
        </p:spPr>
        <p:txBody>
          <a:bodyPr wrap="square" rtlCol="0">
            <a:spAutoFit/>
          </a:bodyPr>
          <a:lstStyle/>
          <a:p>
            <a:pPr algn="ctr"/>
            <a:r>
              <a:rPr lang="en-KZ" dirty="0"/>
              <a:t>Appellate Court</a:t>
            </a:r>
          </a:p>
        </p:txBody>
      </p:sp>
      <p:sp>
        <p:nvSpPr>
          <p:cNvPr id="45" name="TextBox 44">
            <a:extLst>
              <a:ext uri="{FF2B5EF4-FFF2-40B4-BE49-F238E27FC236}">
                <a16:creationId xmlns:a16="http://schemas.microsoft.com/office/drawing/2014/main" id="{DA33869E-0DE9-EA47-8B3C-84501217F60E}"/>
              </a:ext>
            </a:extLst>
          </p:cNvPr>
          <p:cNvSpPr txBox="1"/>
          <p:nvPr/>
        </p:nvSpPr>
        <p:spPr>
          <a:xfrm>
            <a:off x="4435067" y="2890096"/>
            <a:ext cx="2249316" cy="646331"/>
          </a:xfrm>
          <a:prstGeom prst="rect">
            <a:avLst/>
          </a:prstGeom>
          <a:noFill/>
        </p:spPr>
        <p:txBody>
          <a:bodyPr wrap="square" rtlCol="0">
            <a:spAutoFit/>
          </a:bodyPr>
          <a:lstStyle/>
          <a:p>
            <a:pPr algn="ctr"/>
            <a:r>
              <a:rPr lang="en-KZ" dirty="0"/>
              <a:t>Cassation Court (Supreme Court)</a:t>
            </a:r>
          </a:p>
        </p:txBody>
      </p:sp>
      <p:sp>
        <p:nvSpPr>
          <p:cNvPr id="47" name="TextBox 46">
            <a:extLst>
              <a:ext uri="{FF2B5EF4-FFF2-40B4-BE49-F238E27FC236}">
                <a16:creationId xmlns:a16="http://schemas.microsoft.com/office/drawing/2014/main" id="{7F3E6AE4-6FCA-0C41-8EC5-30283FC7BA44}"/>
              </a:ext>
            </a:extLst>
          </p:cNvPr>
          <p:cNvSpPr txBox="1"/>
          <p:nvPr/>
        </p:nvSpPr>
        <p:spPr>
          <a:xfrm>
            <a:off x="6917285" y="3247520"/>
            <a:ext cx="2860262" cy="369332"/>
          </a:xfrm>
          <a:prstGeom prst="rect">
            <a:avLst/>
          </a:prstGeom>
          <a:noFill/>
        </p:spPr>
        <p:txBody>
          <a:bodyPr wrap="square" rtlCol="0">
            <a:spAutoFit/>
          </a:bodyPr>
          <a:lstStyle/>
          <a:p>
            <a:pPr algn="ctr"/>
            <a:r>
              <a:rPr lang="en-KZ" dirty="0"/>
              <a:t>(1) Motion to reconsider</a:t>
            </a:r>
          </a:p>
        </p:txBody>
      </p:sp>
      <p:sp>
        <p:nvSpPr>
          <p:cNvPr id="48" name="TextBox 47">
            <a:extLst>
              <a:ext uri="{FF2B5EF4-FFF2-40B4-BE49-F238E27FC236}">
                <a16:creationId xmlns:a16="http://schemas.microsoft.com/office/drawing/2014/main" id="{C6EA7112-6FF7-5246-BF74-8CAC53673C16}"/>
              </a:ext>
            </a:extLst>
          </p:cNvPr>
          <p:cNvSpPr txBox="1"/>
          <p:nvPr/>
        </p:nvSpPr>
        <p:spPr>
          <a:xfrm>
            <a:off x="6917285" y="2751354"/>
            <a:ext cx="4265416" cy="369332"/>
          </a:xfrm>
          <a:prstGeom prst="rect">
            <a:avLst/>
          </a:prstGeom>
          <a:noFill/>
        </p:spPr>
        <p:txBody>
          <a:bodyPr wrap="square" rtlCol="0">
            <a:spAutoFit/>
          </a:bodyPr>
          <a:lstStyle/>
          <a:p>
            <a:pPr algn="ctr"/>
            <a:r>
              <a:rPr lang="en-KZ" dirty="0"/>
              <a:t>(2) Review on merits if motion is granted</a:t>
            </a:r>
          </a:p>
        </p:txBody>
      </p:sp>
      <p:sp>
        <p:nvSpPr>
          <p:cNvPr id="49" name="TextBox 48">
            <a:extLst>
              <a:ext uri="{FF2B5EF4-FFF2-40B4-BE49-F238E27FC236}">
                <a16:creationId xmlns:a16="http://schemas.microsoft.com/office/drawing/2014/main" id="{90B86ADF-18C4-6C47-A646-8873A0E3D09B}"/>
              </a:ext>
            </a:extLst>
          </p:cNvPr>
          <p:cNvSpPr txBox="1"/>
          <p:nvPr/>
        </p:nvSpPr>
        <p:spPr>
          <a:xfrm>
            <a:off x="4379414" y="1736861"/>
            <a:ext cx="2249316" cy="646331"/>
          </a:xfrm>
          <a:prstGeom prst="rect">
            <a:avLst/>
          </a:prstGeom>
          <a:noFill/>
        </p:spPr>
        <p:txBody>
          <a:bodyPr wrap="square" rtlCol="0">
            <a:spAutoFit/>
          </a:bodyPr>
          <a:lstStyle/>
          <a:p>
            <a:pPr algn="ctr"/>
            <a:r>
              <a:rPr lang="en-KZ" dirty="0"/>
              <a:t>Chairman of the Supreme Court</a:t>
            </a:r>
          </a:p>
        </p:txBody>
      </p:sp>
      <p:sp>
        <p:nvSpPr>
          <p:cNvPr id="50" name="TextBox 49">
            <a:extLst>
              <a:ext uri="{FF2B5EF4-FFF2-40B4-BE49-F238E27FC236}">
                <a16:creationId xmlns:a16="http://schemas.microsoft.com/office/drawing/2014/main" id="{EA1FB4FA-DFBF-DE4A-9C41-271BBD2C6908}"/>
              </a:ext>
            </a:extLst>
          </p:cNvPr>
          <p:cNvSpPr txBox="1"/>
          <p:nvPr/>
        </p:nvSpPr>
        <p:spPr>
          <a:xfrm>
            <a:off x="1692706" y="1762942"/>
            <a:ext cx="2438338" cy="369332"/>
          </a:xfrm>
          <a:prstGeom prst="rect">
            <a:avLst/>
          </a:prstGeom>
          <a:noFill/>
        </p:spPr>
        <p:txBody>
          <a:bodyPr wrap="square" rtlCol="0">
            <a:spAutoFit/>
          </a:bodyPr>
          <a:lstStyle/>
          <a:p>
            <a:pPr algn="ctr"/>
            <a:r>
              <a:rPr lang="en-KZ" dirty="0"/>
              <a:t>Very exceptional cases</a:t>
            </a:r>
          </a:p>
        </p:txBody>
      </p:sp>
      <p:sp>
        <p:nvSpPr>
          <p:cNvPr id="51" name="TextBox 50">
            <a:extLst>
              <a:ext uri="{FF2B5EF4-FFF2-40B4-BE49-F238E27FC236}">
                <a16:creationId xmlns:a16="http://schemas.microsoft.com/office/drawing/2014/main" id="{D0D2A8FC-CA25-BC4B-86EF-B0795DDD2509}"/>
              </a:ext>
            </a:extLst>
          </p:cNvPr>
          <p:cNvSpPr txBox="1"/>
          <p:nvPr/>
        </p:nvSpPr>
        <p:spPr>
          <a:xfrm>
            <a:off x="6731203" y="1846979"/>
            <a:ext cx="2860262" cy="369332"/>
          </a:xfrm>
          <a:prstGeom prst="rect">
            <a:avLst/>
          </a:prstGeom>
          <a:noFill/>
        </p:spPr>
        <p:txBody>
          <a:bodyPr wrap="square" rtlCol="0">
            <a:spAutoFit/>
          </a:bodyPr>
          <a:lstStyle/>
          <a:p>
            <a:pPr algn="ctr"/>
            <a:r>
              <a:rPr lang="en-KZ" dirty="0"/>
              <a:t>Motion to reconsider</a:t>
            </a:r>
          </a:p>
        </p:txBody>
      </p:sp>
    </p:spTree>
    <p:extLst>
      <p:ext uri="{BB962C8B-B14F-4D97-AF65-F5344CB8AC3E}">
        <p14:creationId xmlns:p14="http://schemas.microsoft.com/office/powerpoint/2010/main" val="1502434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76CCDAC2-C240-494F-A0DA-EBC06746CE82}"/>
              </a:ext>
            </a:extLst>
          </p:cNvPr>
          <p:cNvSpPr/>
          <p:nvPr/>
        </p:nvSpPr>
        <p:spPr>
          <a:xfrm>
            <a:off x="1895723" y="4027051"/>
            <a:ext cx="8252559" cy="1790361"/>
          </a:xfrm>
          <a:prstGeom prst="rect">
            <a:avLst/>
          </a:prstGeom>
          <a:pattFill prst="pct2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KZ"/>
          </a:p>
        </p:txBody>
      </p:sp>
      <p:pic>
        <p:nvPicPr>
          <p:cNvPr id="7" name="Рисунок 6" descr="Изображение выглядит как стол&#10;&#10;Автоматически созданное описание">
            <a:extLst>
              <a:ext uri="{FF2B5EF4-FFF2-40B4-BE49-F238E27FC236}">
                <a16:creationId xmlns:a16="http://schemas.microsoft.com/office/drawing/2014/main" id="{4C1E56F5-347D-40D0-B39D-CE6AB3495C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1110" y="518084"/>
            <a:ext cx="1640816" cy="708832"/>
          </a:xfrm>
          <a:prstGeom prst="rect">
            <a:avLst/>
          </a:prstGeom>
        </p:spPr>
      </p:pic>
      <p:sp>
        <p:nvSpPr>
          <p:cNvPr id="8" name="TextBox 7">
            <a:extLst>
              <a:ext uri="{FF2B5EF4-FFF2-40B4-BE49-F238E27FC236}">
                <a16:creationId xmlns:a16="http://schemas.microsoft.com/office/drawing/2014/main" id="{3C150D26-D62F-4B5A-A52D-EA1A1A9FEFC6}"/>
              </a:ext>
            </a:extLst>
          </p:cNvPr>
          <p:cNvSpPr txBox="1"/>
          <p:nvPr/>
        </p:nvSpPr>
        <p:spPr>
          <a:xfrm>
            <a:off x="1018572" y="630989"/>
            <a:ext cx="8426371" cy="553998"/>
          </a:xfrm>
          <a:prstGeom prst="rect">
            <a:avLst/>
          </a:prstGeom>
          <a:noFill/>
        </p:spPr>
        <p:txBody>
          <a:bodyPr wrap="square" rtlCol="0">
            <a:spAutoFit/>
          </a:bodyPr>
          <a:lstStyle/>
          <a:p>
            <a:r>
              <a:rPr lang="en-US" sz="3000" b="1" dirty="0">
                <a:solidFill>
                  <a:schemeClr val="accent1">
                    <a:lumMod val="50000"/>
                  </a:schemeClr>
                </a:solidFill>
                <a:latin typeface="Arial" panose="020B0604020202020204" pitchFamily="34" charset="0"/>
                <a:cs typeface="Arial" panose="020B0604020202020204" pitchFamily="34" charset="0"/>
              </a:rPr>
              <a:t>Challenges (3) timing</a:t>
            </a:r>
            <a:r>
              <a:rPr lang="ru-RU" sz="3000" b="1" dirty="0">
                <a:solidFill>
                  <a:schemeClr val="accent1">
                    <a:lumMod val="50000"/>
                  </a:schemeClr>
                </a:solidFill>
                <a:latin typeface="Arial" panose="020B0604020202020204" pitchFamily="34" charset="0"/>
                <a:cs typeface="Arial" panose="020B0604020202020204" pitchFamily="34" charset="0"/>
              </a:rPr>
              <a:t>:</a:t>
            </a:r>
            <a:endParaRPr lang="ru-KZ" sz="3000" b="1" dirty="0">
              <a:solidFill>
                <a:schemeClr val="accent1">
                  <a:lumMod val="50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2CE3B650-0B3E-7942-BD0F-E413AD6B4BA5}"/>
              </a:ext>
            </a:extLst>
          </p:cNvPr>
          <p:cNvSpPr/>
          <p:nvPr/>
        </p:nvSpPr>
        <p:spPr>
          <a:xfrm>
            <a:off x="2315312" y="2834415"/>
            <a:ext cx="2249316" cy="824658"/>
          </a:xfrm>
          <a:prstGeom prst="rect">
            <a:avLst/>
          </a:prstGeom>
          <a:noFill/>
          <a:ln w="317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KZ"/>
          </a:p>
        </p:txBody>
      </p:sp>
      <p:sp>
        <p:nvSpPr>
          <p:cNvPr id="6" name="Rectangle 5">
            <a:extLst>
              <a:ext uri="{FF2B5EF4-FFF2-40B4-BE49-F238E27FC236}">
                <a16:creationId xmlns:a16="http://schemas.microsoft.com/office/drawing/2014/main" id="{A8638FF9-E5B8-824F-BF9D-EE818D6367B8}"/>
              </a:ext>
            </a:extLst>
          </p:cNvPr>
          <p:cNvSpPr/>
          <p:nvPr/>
        </p:nvSpPr>
        <p:spPr>
          <a:xfrm flipH="1">
            <a:off x="2299535" y="1765443"/>
            <a:ext cx="2273926" cy="700994"/>
          </a:xfrm>
          <a:prstGeom prst="rect">
            <a:avLst/>
          </a:prstGeom>
          <a:noFill/>
          <a:ln w="31750">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KZ"/>
          </a:p>
        </p:txBody>
      </p:sp>
      <p:sp>
        <p:nvSpPr>
          <p:cNvPr id="9" name="Rectangle 8">
            <a:extLst>
              <a:ext uri="{FF2B5EF4-FFF2-40B4-BE49-F238E27FC236}">
                <a16:creationId xmlns:a16="http://schemas.microsoft.com/office/drawing/2014/main" id="{9EAC1A63-1078-EC43-B579-8AC8E8E9D954}"/>
              </a:ext>
            </a:extLst>
          </p:cNvPr>
          <p:cNvSpPr/>
          <p:nvPr/>
        </p:nvSpPr>
        <p:spPr>
          <a:xfrm>
            <a:off x="2299535" y="5094553"/>
            <a:ext cx="2249316" cy="641315"/>
          </a:xfrm>
          <a:prstGeom prst="rect">
            <a:avLst/>
          </a:prstGeom>
          <a:noFill/>
          <a:ln w="317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KZ"/>
          </a:p>
        </p:txBody>
      </p:sp>
      <p:sp>
        <p:nvSpPr>
          <p:cNvPr id="11" name="Rectangle 10">
            <a:extLst>
              <a:ext uri="{FF2B5EF4-FFF2-40B4-BE49-F238E27FC236}">
                <a16:creationId xmlns:a16="http://schemas.microsoft.com/office/drawing/2014/main" id="{B215C657-ED19-E441-B3DB-96765C51650C}"/>
              </a:ext>
            </a:extLst>
          </p:cNvPr>
          <p:cNvSpPr/>
          <p:nvPr/>
        </p:nvSpPr>
        <p:spPr>
          <a:xfrm>
            <a:off x="2299535" y="4091232"/>
            <a:ext cx="2249316" cy="591314"/>
          </a:xfrm>
          <a:prstGeom prst="rect">
            <a:avLst/>
          </a:prstGeom>
          <a:noFill/>
          <a:ln w="317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KZ"/>
          </a:p>
        </p:txBody>
      </p:sp>
      <p:cxnSp>
        <p:nvCxnSpPr>
          <p:cNvPr id="18" name="Straight Connector 17">
            <a:extLst>
              <a:ext uri="{FF2B5EF4-FFF2-40B4-BE49-F238E27FC236}">
                <a16:creationId xmlns:a16="http://schemas.microsoft.com/office/drawing/2014/main" id="{37E2FA76-7F40-3546-A14B-FBC76656ED09}"/>
              </a:ext>
            </a:extLst>
          </p:cNvPr>
          <p:cNvCxnSpPr>
            <a:cxnSpLocks/>
            <a:endCxn id="11" idx="0"/>
          </p:cNvCxnSpPr>
          <p:nvPr/>
        </p:nvCxnSpPr>
        <p:spPr>
          <a:xfrm flipH="1">
            <a:off x="3424193" y="3659073"/>
            <a:ext cx="4" cy="432159"/>
          </a:xfrm>
          <a:prstGeom prst="line">
            <a:avLst/>
          </a:prstGeom>
          <a:ln w="31750">
            <a:solidFill>
              <a:schemeClr val="tx2"/>
            </a:solidFill>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634205D6-9E27-0549-9F7C-A8227C89A38C}"/>
              </a:ext>
            </a:extLst>
          </p:cNvPr>
          <p:cNvSpPr txBox="1"/>
          <p:nvPr/>
        </p:nvSpPr>
        <p:spPr>
          <a:xfrm>
            <a:off x="2272379" y="5235076"/>
            <a:ext cx="2249316" cy="369332"/>
          </a:xfrm>
          <a:prstGeom prst="rect">
            <a:avLst/>
          </a:prstGeom>
          <a:noFill/>
        </p:spPr>
        <p:txBody>
          <a:bodyPr wrap="square" rtlCol="0">
            <a:spAutoFit/>
          </a:bodyPr>
          <a:lstStyle/>
          <a:p>
            <a:pPr algn="ctr"/>
            <a:r>
              <a:rPr lang="en-KZ" dirty="0"/>
              <a:t>District Court </a:t>
            </a:r>
          </a:p>
        </p:txBody>
      </p:sp>
      <p:sp>
        <p:nvSpPr>
          <p:cNvPr id="45" name="TextBox 44">
            <a:extLst>
              <a:ext uri="{FF2B5EF4-FFF2-40B4-BE49-F238E27FC236}">
                <a16:creationId xmlns:a16="http://schemas.microsoft.com/office/drawing/2014/main" id="{DA33869E-0DE9-EA47-8B3C-84501217F60E}"/>
              </a:ext>
            </a:extLst>
          </p:cNvPr>
          <p:cNvSpPr txBox="1"/>
          <p:nvPr/>
        </p:nvSpPr>
        <p:spPr>
          <a:xfrm>
            <a:off x="6914796" y="4894082"/>
            <a:ext cx="3233521" cy="923330"/>
          </a:xfrm>
          <a:prstGeom prst="rect">
            <a:avLst/>
          </a:prstGeom>
          <a:noFill/>
        </p:spPr>
        <p:txBody>
          <a:bodyPr wrap="square" rtlCol="0">
            <a:spAutoFit/>
          </a:bodyPr>
          <a:lstStyle/>
          <a:p>
            <a:pPr algn="ctr"/>
            <a:r>
              <a:rPr lang="en-US" dirty="0"/>
              <a:t>3 months (with the option to extend by an additional month)</a:t>
            </a:r>
          </a:p>
          <a:p>
            <a:pPr algn="ctr"/>
            <a:r>
              <a:rPr lang="en-US" dirty="0"/>
              <a:t>(</a:t>
            </a:r>
            <a:r>
              <a:rPr lang="en-US" u="sng" dirty="0"/>
              <a:t>very strictly observed</a:t>
            </a:r>
            <a:r>
              <a:rPr lang="en-US" dirty="0"/>
              <a:t>)</a:t>
            </a:r>
            <a:endParaRPr lang="en-KZ" dirty="0"/>
          </a:p>
        </p:txBody>
      </p:sp>
      <p:sp>
        <p:nvSpPr>
          <p:cNvPr id="49" name="TextBox 48">
            <a:extLst>
              <a:ext uri="{FF2B5EF4-FFF2-40B4-BE49-F238E27FC236}">
                <a16:creationId xmlns:a16="http://schemas.microsoft.com/office/drawing/2014/main" id="{90B86ADF-18C4-6C47-A646-8873A0E3D09B}"/>
              </a:ext>
            </a:extLst>
          </p:cNvPr>
          <p:cNvSpPr txBox="1"/>
          <p:nvPr/>
        </p:nvSpPr>
        <p:spPr>
          <a:xfrm>
            <a:off x="7116103" y="1909883"/>
            <a:ext cx="2415145" cy="369332"/>
          </a:xfrm>
          <a:prstGeom prst="rect">
            <a:avLst/>
          </a:prstGeom>
          <a:noFill/>
        </p:spPr>
        <p:txBody>
          <a:bodyPr wrap="square" rtlCol="0">
            <a:spAutoFit/>
          </a:bodyPr>
          <a:lstStyle/>
          <a:p>
            <a:pPr algn="ctr"/>
            <a:r>
              <a:rPr lang="en-KZ" dirty="0"/>
              <a:t>No specific time frame</a:t>
            </a:r>
          </a:p>
        </p:txBody>
      </p:sp>
      <p:cxnSp>
        <p:nvCxnSpPr>
          <p:cNvPr id="27" name="Straight Connector 26">
            <a:extLst>
              <a:ext uri="{FF2B5EF4-FFF2-40B4-BE49-F238E27FC236}">
                <a16:creationId xmlns:a16="http://schemas.microsoft.com/office/drawing/2014/main" id="{FE454DC2-973D-E043-B687-53F4D6B9AFDC}"/>
              </a:ext>
            </a:extLst>
          </p:cNvPr>
          <p:cNvCxnSpPr>
            <a:cxnSpLocks/>
          </p:cNvCxnSpPr>
          <p:nvPr/>
        </p:nvCxnSpPr>
        <p:spPr>
          <a:xfrm>
            <a:off x="3397810" y="4713180"/>
            <a:ext cx="0" cy="361804"/>
          </a:xfrm>
          <a:prstGeom prst="line">
            <a:avLst/>
          </a:prstGeom>
          <a:ln w="317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627EA7B8-0B6B-D24B-AE9C-1707DC350554}"/>
              </a:ext>
            </a:extLst>
          </p:cNvPr>
          <p:cNvCxnSpPr>
            <a:stCxn id="6" idx="2"/>
            <a:endCxn id="3" idx="0"/>
          </p:cNvCxnSpPr>
          <p:nvPr/>
        </p:nvCxnSpPr>
        <p:spPr>
          <a:xfrm>
            <a:off x="3436498" y="2466437"/>
            <a:ext cx="3472" cy="367978"/>
          </a:xfrm>
          <a:prstGeom prst="line">
            <a:avLst/>
          </a:prstGeom>
          <a:ln w="31750">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813831AB-3372-8D4A-AF00-00698C74ED7E}"/>
              </a:ext>
            </a:extLst>
          </p:cNvPr>
          <p:cNvCxnSpPr/>
          <p:nvPr/>
        </p:nvCxnSpPr>
        <p:spPr>
          <a:xfrm>
            <a:off x="5046749" y="5405456"/>
            <a:ext cx="1761893" cy="0"/>
          </a:xfrm>
          <a:prstGeom prst="straightConnector1">
            <a:avLst/>
          </a:prstGeom>
          <a:ln w="3175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3CA4FB9E-4E46-0D45-BE41-1A657529DE76}"/>
              </a:ext>
            </a:extLst>
          </p:cNvPr>
          <p:cNvCxnSpPr/>
          <p:nvPr/>
        </p:nvCxnSpPr>
        <p:spPr>
          <a:xfrm>
            <a:off x="5046750" y="3220383"/>
            <a:ext cx="1761893" cy="0"/>
          </a:xfrm>
          <a:prstGeom prst="straightConnector1">
            <a:avLst/>
          </a:prstGeom>
          <a:ln w="3175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6985A52C-8EB7-6645-9CEE-66A75BEE3112}"/>
              </a:ext>
            </a:extLst>
          </p:cNvPr>
          <p:cNvCxnSpPr/>
          <p:nvPr/>
        </p:nvCxnSpPr>
        <p:spPr>
          <a:xfrm>
            <a:off x="5046750" y="4276032"/>
            <a:ext cx="1761893" cy="0"/>
          </a:xfrm>
          <a:prstGeom prst="straightConnector1">
            <a:avLst/>
          </a:prstGeom>
          <a:ln w="3175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408A47B9-33F1-D843-9CF3-E14518C56BEF}"/>
              </a:ext>
            </a:extLst>
          </p:cNvPr>
          <p:cNvCxnSpPr/>
          <p:nvPr/>
        </p:nvCxnSpPr>
        <p:spPr>
          <a:xfrm>
            <a:off x="5046750" y="2116412"/>
            <a:ext cx="1761893" cy="0"/>
          </a:xfrm>
          <a:prstGeom prst="straightConnector1">
            <a:avLst/>
          </a:prstGeom>
          <a:ln w="3175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0782582F-92F9-5A40-B072-B71CDA184BD3}"/>
              </a:ext>
            </a:extLst>
          </p:cNvPr>
          <p:cNvSpPr txBox="1"/>
          <p:nvPr/>
        </p:nvSpPr>
        <p:spPr>
          <a:xfrm>
            <a:off x="2272379" y="4193764"/>
            <a:ext cx="2249316" cy="369332"/>
          </a:xfrm>
          <a:prstGeom prst="rect">
            <a:avLst/>
          </a:prstGeom>
          <a:noFill/>
        </p:spPr>
        <p:txBody>
          <a:bodyPr wrap="square" rtlCol="0">
            <a:spAutoFit/>
          </a:bodyPr>
          <a:lstStyle/>
          <a:p>
            <a:pPr algn="ctr"/>
            <a:r>
              <a:rPr lang="en-KZ" dirty="0"/>
              <a:t>Appellate Court</a:t>
            </a:r>
          </a:p>
        </p:txBody>
      </p:sp>
      <p:sp>
        <p:nvSpPr>
          <p:cNvPr id="38" name="TextBox 37">
            <a:extLst>
              <a:ext uri="{FF2B5EF4-FFF2-40B4-BE49-F238E27FC236}">
                <a16:creationId xmlns:a16="http://schemas.microsoft.com/office/drawing/2014/main" id="{D6BA43BD-0FE4-5A4B-9830-C8D4FD8CD6A3}"/>
              </a:ext>
            </a:extLst>
          </p:cNvPr>
          <p:cNvSpPr txBox="1"/>
          <p:nvPr/>
        </p:nvSpPr>
        <p:spPr>
          <a:xfrm>
            <a:off x="6808643" y="4091366"/>
            <a:ext cx="3233521" cy="369332"/>
          </a:xfrm>
          <a:prstGeom prst="rect">
            <a:avLst/>
          </a:prstGeom>
          <a:noFill/>
        </p:spPr>
        <p:txBody>
          <a:bodyPr wrap="square" rtlCol="0">
            <a:spAutoFit/>
          </a:bodyPr>
          <a:lstStyle/>
          <a:p>
            <a:pPr algn="ctr"/>
            <a:r>
              <a:rPr lang="en-US" dirty="0"/>
              <a:t>2 months</a:t>
            </a:r>
            <a:endParaRPr lang="en-KZ" dirty="0"/>
          </a:p>
        </p:txBody>
      </p:sp>
      <p:sp>
        <p:nvSpPr>
          <p:cNvPr id="39" name="TextBox 38">
            <a:extLst>
              <a:ext uri="{FF2B5EF4-FFF2-40B4-BE49-F238E27FC236}">
                <a16:creationId xmlns:a16="http://schemas.microsoft.com/office/drawing/2014/main" id="{1015E032-B911-8444-B22E-667F7D1C8362}"/>
              </a:ext>
            </a:extLst>
          </p:cNvPr>
          <p:cNvSpPr txBox="1"/>
          <p:nvPr/>
        </p:nvSpPr>
        <p:spPr>
          <a:xfrm>
            <a:off x="3945236" y="4652740"/>
            <a:ext cx="3233521" cy="369332"/>
          </a:xfrm>
          <a:prstGeom prst="rect">
            <a:avLst/>
          </a:prstGeom>
          <a:noFill/>
        </p:spPr>
        <p:txBody>
          <a:bodyPr wrap="square" rtlCol="0">
            <a:spAutoFit/>
          </a:bodyPr>
          <a:lstStyle/>
          <a:p>
            <a:pPr algn="ctr"/>
            <a:r>
              <a:rPr lang="en-US" dirty="0">
                <a:solidFill>
                  <a:srgbClr val="00B050"/>
                </a:solidFill>
              </a:rPr>
              <a:t>1 month to appeal</a:t>
            </a:r>
            <a:endParaRPr lang="en-KZ" dirty="0">
              <a:solidFill>
                <a:srgbClr val="00B050"/>
              </a:solidFill>
            </a:endParaRPr>
          </a:p>
        </p:txBody>
      </p:sp>
      <p:sp>
        <p:nvSpPr>
          <p:cNvPr id="52" name="TextBox 51">
            <a:extLst>
              <a:ext uri="{FF2B5EF4-FFF2-40B4-BE49-F238E27FC236}">
                <a16:creationId xmlns:a16="http://schemas.microsoft.com/office/drawing/2014/main" id="{4D054210-595B-7A41-92B9-AFFF45F39D53}"/>
              </a:ext>
            </a:extLst>
          </p:cNvPr>
          <p:cNvSpPr txBox="1"/>
          <p:nvPr/>
        </p:nvSpPr>
        <p:spPr>
          <a:xfrm>
            <a:off x="6717589" y="3209243"/>
            <a:ext cx="3233521" cy="369332"/>
          </a:xfrm>
          <a:prstGeom prst="rect">
            <a:avLst/>
          </a:prstGeom>
          <a:noFill/>
        </p:spPr>
        <p:txBody>
          <a:bodyPr wrap="square" rtlCol="0">
            <a:spAutoFit/>
          </a:bodyPr>
          <a:lstStyle/>
          <a:p>
            <a:pPr algn="ctr"/>
            <a:r>
              <a:rPr lang="en-US" dirty="0"/>
              <a:t>(1) Up to 3 months (motion)</a:t>
            </a:r>
            <a:endParaRPr lang="en-KZ" dirty="0"/>
          </a:p>
        </p:txBody>
      </p:sp>
      <p:sp>
        <p:nvSpPr>
          <p:cNvPr id="53" name="TextBox 52">
            <a:extLst>
              <a:ext uri="{FF2B5EF4-FFF2-40B4-BE49-F238E27FC236}">
                <a16:creationId xmlns:a16="http://schemas.microsoft.com/office/drawing/2014/main" id="{295712FB-9017-4C40-908C-89C0A23756C8}"/>
              </a:ext>
            </a:extLst>
          </p:cNvPr>
          <p:cNvSpPr txBox="1"/>
          <p:nvPr/>
        </p:nvSpPr>
        <p:spPr>
          <a:xfrm>
            <a:off x="6717589" y="2838732"/>
            <a:ext cx="3233521" cy="369332"/>
          </a:xfrm>
          <a:prstGeom prst="rect">
            <a:avLst/>
          </a:prstGeom>
          <a:noFill/>
        </p:spPr>
        <p:txBody>
          <a:bodyPr wrap="square" rtlCol="0">
            <a:spAutoFit/>
          </a:bodyPr>
          <a:lstStyle/>
          <a:p>
            <a:pPr algn="ctr"/>
            <a:r>
              <a:rPr lang="en-US" dirty="0"/>
              <a:t>(2) 1.5 months to consider</a:t>
            </a:r>
            <a:endParaRPr lang="en-KZ" dirty="0"/>
          </a:p>
        </p:txBody>
      </p:sp>
      <p:sp>
        <p:nvSpPr>
          <p:cNvPr id="54" name="TextBox 53">
            <a:extLst>
              <a:ext uri="{FF2B5EF4-FFF2-40B4-BE49-F238E27FC236}">
                <a16:creationId xmlns:a16="http://schemas.microsoft.com/office/drawing/2014/main" id="{1E904410-B4C8-8042-9221-B9E022E4CC12}"/>
              </a:ext>
            </a:extLst>
          </p:cNvPr>
          <p:cNvSpPr txBox="1"/>
          <p:nvPr/>
        </p:nvSpPr>
        <p:spPr>
          <a:xfrm>
            <a:off x="2324145" y="2926122"/>
            <a:ext cx="2249316" cy="646331"/>
          </a:xfrm>
          <a:prstGeom prst="rect">
            <a:avLst/>
          </a:prstGeom>
          <a:noFill/>
        </p:spPr>
        <p:txBody>
          <a:bodyPr wrap="square" rtlCol="0">
            <a:spAutoFit/>
          </a:bodyPr>
          <a:lstStyle/>
          <a:p>
            <a:pPr algn="ctr"/>
            <a:r>
              <a:rPr lang="en-KZ" dirty="0"/>
              <a:t>Cassation </a:t>
            </a:r>
          </a:p>
          <a:p>
            <a:pPr algn="ctr"/>
            <a:r>
              <a:rPr lang="en-KZ" dirty="0"/>
              <a:t>(Supreme Court)</a:t>
            </a:r>
          </a:p>
        </p:txBody>
      </p:sp>
      <p:sp>
        <p:nvSpPr>
          <p:cNvPr id="55" name="TextBox 54">
            <a:extLst>
              <a:ext uri="{FF2B5EF4-FFF2-40B4-BE49-F238E27FC236}">
                <a16:creationId xmlns:a16="http://schemas.microsoft.com/office/drawing/2014/main" id="{E6E58E61-4945-EF4D-A423-F286677A877F}"/>
              </a:ext>
            </a:extLst>
          </p:cNvPr>
          <p:cNvSpPr txBox="1"/>
          <p:nvPr/>
        </p:nvSpPr>
        <p:spPr>
          <a:xfrm>
            <a:off x="2324145" y="1780120"/>
            <a:ext cx="2249316" cy="646331"/>
          </a:xfrm>
          <a:prstGeom prst="rect">
            <a:avLst/>
          </a:prstGeom>
          <a:noFill/>
        </p:spPr>
        <p:txBody>
          <a:bodyPr wrap="square" rtlCol="0">
            <a:spAutoFit/>
          </a:bodyPr>
          <a:lstStyle/>
          <a:p>
            <a:pPr algn="ctr"/>
            <a:r>
              <a:rPr lang="en-KZ" dirty="0"/>
              <a:t>Chairman of the Supreme Court</a:t>
            </a:r>
          </a:p>
        </p:txBody>
      </p:sp>
      <p:sp>
        <p:nvSpPr>
          <p:cNvPr id="56" name="TextBox 55">
            <a:extLst>
              <a:ext uri="{FF2B5EF4-FFF2-40B4-BE49-F238E27FC236}">
                <a16:creationId xmlns:a16="http://schemas.microsoft.com/office/drawing/2014/main" id="{17ABAF6C-60A0-3E41-AE87-16A4EF6BFE1D}"/>
              </a:ext>
            </a:extLst>
          </p:cNvPr>
          <p:cNvSpPr txBox="1"/>
          <p:nvPr/>
        </p:nvSpPr>
        <p:spPr>
          <a:xfrm>
            <a:off x="277049" y="3649378"/>
            <a:ext cx="2249316" cy="369332"/>
          </a:xfrm>
          <a:prstGeom prst="rect">
            <a:avLst/>
          </a:prstGeom>
          <a:noFill/>
        </p:spPr>
        <p:txBody>
          <a:bodyPr wrap="square" rtlCol="0">
            <a:spAutoFit/>
          </a:bodyPr>
          <a:lstStyle/>
          <a:p>
            <a:pPr algn="ctr"/>
            <a:r>
              <a:rPr lang="en-US" dirty="0"/>
              <a:t>B</a:t>
            </a:r>
            <a:r>
              <a:rPr lang="en-KZ" dirty="0"/>
              <a:t>inding judgment</a:t>
            </a:r>
          </a:p>
        </p:txBody>
      </p:sp>
      <p:sp>
        <p:nvSpPr>
          <p:cNvPr id="57" name="TextBox 56">
            <a:extLst>
              <a:ext uri="{FF2B5EF4-FFF2-40B4-BE49-F238E27FC236}">
                <a16:creationId xmlns:a16="http://schemas.microsoft.com/office/drawing/2014/main" id="{F0E60B74-6842-BC44-A130-BBE9766A4FC5}"/>
              </a:ext>
            </a:extLst>
          </p:cNvPr>
          <p:cNvSpPr txBox="1"/>
          <p:nvPr/>
        </p:nvSpPr>
        <p:spPr>
          <a:xfrm>
            <a:off x="9755258" y="2985816"/>
            <a:ext cx="2208867" cy="646331"/>
          </a:xfrm>
          <a:prstGeom prst="rect">
            <a:avLst/>
          </a:prstGeom>
          <a:noFill/>
        </p:spPr>
        <p:txBody>
          <a:bodyPr wrap="square" rtlCol="0">
            <a:spAutoFit/>
          </a:bodyPr>
          <a:lstStyle/>
          <a:p>
            <a:pPr algn="ctr"/>
            <a:r>
              <a:rPr lang="en-US" dirty="0">
                <a:solidFill>
                  <a:srgbClr val="FF0000"/>
                </a:solidFill>
              </a:rPr>
              <a:t>&lt;10% granted</a:t>
            </a:r>
            <a:endParaRPr lang="ru-RU" dirty="0">
              <a:solidFill>
                <a:srgbClr val="FF0000"/>
              </a:solidFill>
            </a:endParaRPr>
          </a:p>
          <a:p>
            <a:pPr algn="ctr"/>
            <a:r>
              <a:rPr lang="en-US" dirty="0">
                <a:solidFill>
                  <a:srgbClr val="FF0000"/>
                </a:solidFill>
              </a:rPr>
              <a:t>Criteria are not clear</a:t>
            </a:r>
            <a:endParaRPr lang="en-KZ" dirty="0">
              <a:solidFill>
                <a:srgbClr val="FF0000"/>
              </a:solidFill>
            </a:endParaRPr>
          </a:p>
        </p:txBody>
      </p:sp>
      <p:sp>
        <p:nvSpPr>
          <p:cNvPr id="46" name="TextBox 45">
            <a:extLst>
              <a:ext uri="{FF2B5EF4-FFF2-40B4-BE49-F238E27FC236}">
                <a16:creationId xmlns:a16="http://schemas.microsoft.com/office/drawing/2014/main" id="{CB8EE5BA-9F96-8047-8299-32EF5B5A6D90}"/>
              </a:ext>
            </a:extLst>
          </p:cNvPr>
          <p:cNvSpPr txBox="1"/>
          <p:nvPr/>
        </p:nvSpPr>
        <p:spPr>
          <a:xfrm>
            <a:off x="3465570" y="3707848"/>
            <a:ext cx="4618849" cy="369332"/>
          </a:xfrm>
          <a:prstGeom prst="rect">
            <a:avLst/>
          </a:prstGeom>
          <a:noFill/>
        </p:spPr>
        <p:txBody>
          <a:bodyPr wrap="square" rtlCol="0">
            <a:spAutoFit/>
          </a:bodyPr>
          <a:lstStyle/>
          <a:p>
            <a:pPr algn="ctr"/>
            <a:r>
              <a:rPr lang="ru-RU" dirty="0">
                <a:solidFill>
                  <a:srgbClr val="00B050"/>
                </a:solidFill>
              </a:rPr>
              <a:t>6</a:t>
            </a:r>
            <a:r>
              <a:rPr lang="en-US" dirty="0">
                <a:solidFill>
                  <a:srgbClr val="00B050"/>
                </a:solidFill>
              </a:rPr>
              <a:t> months</a:t>
            </a:r>
            <a:r>
              <a:rPr lang="ru-RU" dirty="0">
                <a:solidFill>
                  <a:srgbClr val="00B050"/>
                </a:solidFill>
              </a:rPr>
              <a:t> </a:t>
            </a:r>
            <a:r>
              <a:rPr lang="en-US" dirty="0">
                <a:solidFill>
                  <a:srgbClr val="00B050"/>
                </a:solidFill>
              </a:rPr>
              <a:t>to appeal (+monetary limits apply)</a:t>
            </a:r>
            <a:endParaRPr lang="en-KZ" dirty="0">
              <a:solidFill>
                <a:srgbClr val="00B050"/>
              </a:solidFill>
            </a:endParaRPr>
          </a:p>
        </p:txBody>
      </p:sp>
      <p:sp>
        <p:nvSpPr>
          <p:cNvPr id="58" name="TextBox 57">
            <a:extLst>
              <a:ext uri="{FF2B5EF4-FFF2-40B4-BE49-F238E27FC236}">
                <a16:creationId xmlns:a16="http://schemas.microsoft.com/office/drawing/2014/main" id="{8145E6BE-EAEE-0C44-A904-A8DBC49CFEDA}"/>
              </a:ext>
            </a:extLst>
          </p:cNvPr>
          <p:cNvSpPr txBox="1"/>
          <p:nvPr/>
        </p:nvSpPr>
        <p:spPr>
          <a:xfrm>
            <a:off x="3465570" y="2463204"/>
            <a:ext cx="4715250" cy="369332"/>
          </a:xfrm>
          <a:prstGeom prst="rect">
            <a:avLst/>
          </a:prstGeom>
          <a:noFill/>
        </p:spPr>
        <p:txBody>
          <a:bodyPr wrap="square" rtlCol="0">
            <a:spAutoFit/>
          </a:bodyPr>
          <a:lstStyle/>
          <a:p>
            <a:pPr algn="ctr"/>
            <a:r>
              <a:rPr lang="en-KZ" dirty="0">
                <a:solidFill>
                  <a:srgbClr val="00B050"/>
                </a:solidFill>
              </a:rPr>
              <a:t>No deadline, number of submissions not limited</a:t>
            </a:r>
          </a:p>
        </p:txBody>
      </p:sp>
      <p:sp>
        <p:nvSpPr>
          <p:cNvPr id="59" name="TextBox 58">
            <a:extLst>
              <a:ext uri="{FF2B5EF4-FFF2-40B4-BE49-F238E27FC236}">
                <a16:creationId xmlns:a16="http://schemas.microsoft.com/office/drawing/2014/main" id="{DEFE1B7B-0BE0-354D-8AF6-A39F260BB8E2}"/>
              </a:ext>
            </a:extLst>
          </p:cNvPr>
          <p:cNvSpPr txBox="1"/>
          <p:nvPr/>
        </p:nvSpPr>
        <p:spPr>
          <a:xfrm>
            <a:off x="9531248" y="1802432"/>
            <a:ext cx="2415145" cy="923330"/>
          </a:xfrm>
          <a:prstGeom prst="rect">
            <a:avLst/>
          </a:prstGeom>
          <a:noFill/>
        </p:spPr>
        <p:txBody>
          <a:bodyPr wrap="square" rtlCol="0">
            <a:spAutoFit/>
          </a:bodyPr>
          <a:lstStyle/>
          <a:p>
            <a:pPr algn="ctr"/>
            <a:r>
              <a:rPr lang="en-US" dirty="0">
                <a:solidFill>
                  <a:srgbClr val="FF0000"/>
                </a:solidFill>
              </a:rPr>
              <a:t>&lt;1% granted</a:t>
            </a:r>
          </a:p>
          <a:p>
            <a:pPr algn="ctr"/>
            <a:r>
              <a:rPr lang="en-US" dirty="0">
                <a:solidFill>
                  <a:srgbClr val="FF0000"/>
                </a:solidFill>
              </a:rPr>
              <a:t>Criteria are not clear</a:t>
            </a:r>
            <a:endParaRPr lang="en-KZ" dirty="0">
              <a:solidFill>
                <a:srgbClr val="FF0000"/>
              </a:solidFill>
            </a:endParaRPr>
          </a:p>
          <a:p>
            <a:pPr algn="ctr"/>
            <a:endParaRPr lang="en-KZ" dirty="0">
              <a:solidFill>
                <a:srgbClr val="FF0000"/>
              </a:solidFill>
            </a:endParaRPr>
          </a:p>
        </p:txBody>
      </p:sp>
    </p:spTree>
    <p:extLst>
      <p:ext uri="{BB962C8B-B14F-4D97-AF65-F5344CB8AC3E}">
        <p14:creationId xmlns:p14="http://schemas.microsoft.com/office/powerpoint/2010/main" val="3704320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descr="Изображение выглядит как стол&#10;&#10;Автоматически созданное описание">
            <a:extLst>
              <a:ext uri="{FF2B5EF4-FFF2-40B4-BE49-F238E27FC236}">
                <a16:creationId xmlns:a16="http://schemas.microsoft.com/office/drawing/2014/main" id="{4C1E56F5-347D-40D0-B39D-CE6AB3495C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1110" y="518084"/>
            <a:ext cx="1640816" cy="708832"/>
          </a:xfrm>
          <a:prstGeom prst="rect">
            <a:avLst/>
          </a:prstGeom>
        </p:spPr>
      </p:pic>
      <p:sp>
        <p:nvSpPr>
          <p:cNvPr id="8" name="TextBox 7">
            <a:extLst>
              <a:ext uri="{FF2B5EF4-FFF2-40B4-BE49-F238E27FC236}">
                <a16:creationId xmlns:a16="http://schemas.microsoft.com/office/drawing/2014/main" id="{3C150D26-D62F-4B5A-A52D-EA1A1A9FEFC6}"/>
              </a:ext>
            </a:extLst>
          </p:cNvPr>
          <p:cNvSpPr txBox="1"/>
          <p:nvPr/>
        </p:nvSpPr>
        <p:spPr>
          <a:xfrm>
            <a:off x="1018572" y="630989"/>
            <a:ext cx="8426371" cy="553998"/>
          </a:xfrm>
          <a:prstGeom prst="rect">
            <a:avLst/>
          </a:prstGeom>
          <a:noFill/>
        </p:spPr>
        <p:txBody>
          <a:bodyPr wrap="square" rtlCol="0">
            <a:spAutoFit/>
          </a:bodyPr>
          <a:lstStyle/>
          <a:p>
            <a:r>
              <a:rPr lang="en-US" sz="3000" b="1" dirty="0">
                <a:solidFill>
                  <a:schemeClr val="accent1">
                    <a:lumMod val="50000"/>
                  </a:schemeClr>
                </a:solidFill>
                <a:latin typeface="Arial" panose="020B0604020202020204" pitchFamily="34" charset="0"/>
                <a:cs typeface="Arial" panose="020B0604020202020204" pitchFamily="34" charset="0"/>
              </a:rPr>
              <a:t>Challenges (4) other issues</a:t>
            </a:r>
            <a:r>
              <a:rPr lang="ru-RU" sz="3000" b="1" dirty="0">
                <a:solidFill>
                  <a:schemeClr val="accent1">
                    <a:lumMod val="50000"/>
                  </a:schemeClr>
                </a:solidFill>
                <a:latin typeface="Arial" panose="020B0604020202020204" pitchFamily="34" charset="0"/>
                <a:cs typeface="Arial" panose="020B0604020202020204" pitchFamily="34" charset="0"/>
              </a:rPr>
              <a:t>:</a:t>
            </a:r>
            <a:endParaRPr lang="ru-KZ" sz="3000" b="1" dirty="0">
              <a:solidFill>
                <a:schemeClr val="accent1">
                  <a:lumMod val="50000"/>
                </a:schemeClr>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C2B7A32A-915C-4E6C-99FE-2614B29DFD22}"/>
              </a:ext>
            </a:extLst>
          </p:cNvPr>
          <p:cNvSpPr txBox="1"/>
          <p:nvPr/>
        </p:nvSpPr>
        <p:spPr>
          <a:xfrm>
            <a:off x="1018572" y="1581930"/>
            <a:ext cx="10695008" cy="5078313"/>
          </a:xfrm>
          <a:prstGeom prst="rect">
            <a:avLst/>
          </a:prstGeom>
          <a:noFill/>
        </p:spPr>
        <p:txBody>
          <a:bodyPr wrap="square" rtlCol="0">
            <a:spAutoFit/>
          </a:bodyPr>
          <a:lstStyle/>
          <a:p>
            <a:pPr marL="457200" indent="-457200">
              <a:buFont typeface="Arial" panose="020B0604020202020204" pitchFamily="34" charset="0"/>
              <a:buChar char="•"/>
            </a:pPr>
            <a:r>
              <a:rPr lang="en-US" sz="2400" dirty="0">
                <a:solidFill>
                  <a:schemeClr val="accent1">
                    <a:lumMod val="50000"/>
                  </a:schemeClr>
                </a:solidFill>
                <a:latin typeface="Arial" panose="020B0604020202020204" pitchFamily="34" charset="0"/>
                <a:cs typeface="Arial" panose="020B0604020202020204" pitchFamily="34" charset="0"/>
              </a:rPr>
              <a:t>Flat 3% state duty (no upper limit) applies on all monetary claims (including foreclosure upon pledges);</a:t>
            </a:r>
          </a:p>
          <a:p>
            <a:endParaRPr lang="en-US" sz="2400" dirty="0">
              <a:solidFill>
                <a:schemeClr val="accent1">
                  <a:lumMod val="50000"/>
                </a:schemeClr>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400" dirty="0">
                <a:solidFill>
                  <a:schemeClr val="accent1">
                    <a:lumMod val="50000"/>
                  </a:schemeClr>
                </a:solidFill>
                <a:latin typeface="Arial" panose="020B0604020202020204" pitchFamily="34" charset="0"/>
                <a:cs typeface="Arial" panose="020B0604020202020204" pitchFamily="34" charset="0"/>
              </a:rPr>
              <a:t>Commencing insolvency proceedings requires a binding judgment (unless a creditor joins an ongoing insolvency proceeding) (bankruptcy is not easy to achieve);</a:t>
            </a:r>
          </a:p>
          <a:p>
            <a:pPr marL="457200" indent="-457200">
              <a:buFont typeface="Arial" panose="020B0604020202020204" pitchFamily="34" charset="0"/>
              <a:buChar char="•"/>
            </a:pPr>
            <a:endParaRPr lang="en-US" sz="2400" dirty="0">
              <a:solidFill>
                <a:schemeClr val="accent1">
                  <a:lumMod val="50000"/>
                </a:schemeClr>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400" dirty="0">
                <a:solidFill>
                  <a:schemeClr val="accent1">
                    <a:lumMod val="50000"/>
                  </a:schemeClr>
                </a:solidFill>
                <a:latin typeface="Arial" panose="020B0604020202020204" pitchFamily="34" charset="0"/>
                <a:cs typeface="Arial" panose="020B0604020202020204" pitchFamily="34" charset="0"/>
              </a:rPr>
              <a:t>Holding directors/shareholders liable is very difficult;</a:t>
            </a:r>
          </a:p>
          <a:p>
            <a:pPr marL="457200" indent="-457200">
              <a:buFont typeface="Arial" panose="020B0604020202020204" pitchFamily="34" charset="0"/>
              <a:buChar char="•"/>
            </a:pPr>
            <a:endParaRPr lang="en-US" sz="2400" dirty="0">
              <a:solidFill>
                <a:schemeClr val="accent1">
                  <a:lumMod val="50000"/>
                </a:schemeClr>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400" dirty="0">
                <a:solidFill>
                  <a:schemeClr val="accent1">
                    <a:lumMod val="50000"/>
                  </a:schemeClr>
                </a:solidFill>
                <a:latin typeface="Arial" panose="020B0604020202020204" pitchFamily="34" charset="0"/>
                <a:cs typeface="Arial" panose="020B0604020202020204" pitchFamily="34" charset="0"/>
              </a:rPr>
              <a:t>Rehabilitation Procedure (latest amendments, fixing claims in KZT up to 5 years);</a:t>
            </a:r>
          </a:p>
          <a:p>
            <a:pPr marL="457200" indent="-457200">
              <a:buFont typeface="Arial" panose="020B0604020202020204" pitchFamily="34" charset="0"/>
              <a:buChar char="•"/>
            </a:pPr>
            <a:endParaRPr lang="en-US" sz="3000" dirty="0">
              <a:solidFill>
                <a:schemeClr val="accent1">
                  <a:lumMod val="50000"/>
                </a:schemeClr>
              </a:solidFill>
              <a:latin typeface="Arial" panose="020B0604020202020204" pitchFamily="34" charset="0"/>
              <a:cs typeface="Arial" panose="020B0604020202020204" pitchFamily="34" charset="0"/>
            </a:endParaRPr>
          </a:p>
          <a:p>
            <a:endParaRPr lang="ru-RU" sz="3000"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9435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descr="Изображение выглядит как стол&#10;&#10;Автоматически созданное описание">
            <a:extLst>
              <a:ext uri="{FF2B5EF4-FFF2-40B4-BE49-F238E27FC236}">
                <a16:creationId xmlns:a16="http://schemas.microsoft.com/office/drawing/2014/main" id="{4C1E56F5-347D-40D0-B39D-CE6AB3495C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1110" y="518084"/>
            <a:ext cx="1640816" cy="708832"/>
          </a:xfrm>
          <a:prstGeom prst="rect">
            <a:avLst/>
          </a:prstGeom>
        </p:spPr>
      </p:pic>
      <p:sp>
        <p:nvSpPr>
          <p:cNvPr id="8" name="TextBox 7">
            <a:extLst>
              <a:ext uri="{FF2B5EF4-FFF2-40B4-BE49-F238E27FC236}">
                <a16:creationId xmlns:a16="http://schemas.microsoft.com/office/drawing/2014/main" id="{3C150D26-D62F-4B5A-A52D-EA1A1A9FEFC6}"/>
              </a:ext>
            </a:extLst>
          </p:cNvPr>
          <p:cNvSpPr txBox="1"/>
          <p:nvPr/>
        </p:nvSpPr>
        <p:spPr>
          <a:xfrm>
            <a:off x="1018572" y="630989"/>
            <a:ext cx="8426371" cy="523220"/>
          </a:xfrm>
          <a:prstGeom prst="rect">
            <a:avLst/>
          </a:prstGeom>
          <a:noFill/>
        </p:spPr>
        <p:txBody>
          <a:bodyPr wrap="square" rtlCol="0">
            <a:spAutoFit/>
          </a:bodyPr>
          <a:lstStyle/>
          <a:p>
            <a:r>
              <a:rPr lang="en-US" sz="2800" b="1" dirty="0">
                <a:solidFill>
                  <a:schemeClr val="accent1">
                    <a:lumMod val="50000"/>
                  </a:schemeClr>
                </a:solidFill>
                <a:latin typeface="Arial" panose="020B0604020202020204" pitchFamily="34" charset="0"/>
                <a:cs typeface="Arial" panose="020B0604020202020204" pitchFamily="34" charset="0"/>
              </a:rPr>
              <a:t>Potential Advantages (1) AIFC:</a:t>
            </a:r>
            <a:endParaRPr lang="ru-KZ" sz="2800" b="1" dirty="0">
              <a:solidFill>
                <a:schemeClr val="accent1">
                  <a:lumMod val="50000"/>
                </a:schemeClr>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C2B7A32A-915C-4E6C-99FE-2614B29DFD22}"/>
              </a:ext>
            </a:extLst>
          </p:cNvPr>
          <p:cNvSpPr txBox="1"/>
          <p:nvPr/>
        </p:nvSpPr>
        <p:spPr>
          <a:xfrm>
            <a:off x="1018572" y="1546371"/>
            <a:ext cx="10695008" cy="5632311"/>
          </a:xfrm>
          <a:prstGeom prst="rect">
            <a:avLst/>
          </a:prstGeom>
          <a:noFill/>
        </p:spPr>
        <p:txBody>
          <a:bodyPr wrap="square" rtlCol="0">
            <a:spAutoFit/>
          </a:bodyPr>
          <a:lstStyle/>
          <a:p>
            <a:pPr marL="457200" indent="-457200">
              <a:buAutoNum type="arabicPeriod"/>
            </a:pPr>
            <a:r>
              <a:rPr lang="en-US" sz="2400" dirty="0">
                <a:solidFill>
                  <a:schemeClr val="accent1">
                    <a:lumMod val="50000"/>
                  </a:schemeClr>
                </a:solidFill>
                <a:latin typeface="Arial" panose="020B0604020202020204" pitchFamily="34" charset="0"/>
                <a:cs typeface="Arial" panose="020B0604020202020204" pitchFamily="34" charset="0"/>
              </a:rPr>
              <a:t>AIFC Court operates based on its Court Rules (</a:t>
            </a:r>
            <a:r>
              <a:rPr lang="en-US" altLang="ru-RU" sz="2400" dirty="0">
                <a:solidFill>
                  <a:schemeClr val="accent1">
                    <a:lumMod val="50000"/>
                  </a:schemeClr>
                </a:solidFill>
                <a:latin typeface="Arial" panose="020B0604020202020204" pitchFamily="34" charset="0"/>
                <a:cs typeface="Arial" panose="020B0604020202020204" pitchFamily="34" charset="0"/>
              </a:rPr>
              <a:t>independence from the judicial and political system of Kazakhstan +</a:t>
            </a:r>
            <a:r>
              <a:rPr lang="ru-RU" altLang="ru-RU" sz="2400" dirty="0">
                <a:solidFill>
                  <a:schemeClr val="accent1">
                    <a:lumMod val="50000"/>
                  </a:schemeClr>
                </a:solidFill>
                <a:latin typeface="Arial" panose="020B0604020202020204" pitchFamily="34" charset="0"/>
                <a:cs typeface="Arial" panose="020B0604020202020204" pitchFamily="34" charset="0"/>
              </a:rPr>
              <a:t> </a:t>
            </a:r>
            <a:r>
              <a:rPr lang="en-US" altLang="ru-RU" sz="2400" dirty="0">
                <a:solidFill>
                  <a:schemeClr val="accent1">
                    <a:lumMod val="50000"/>
                  </a:schemeClr>
                </a:solidFill>
                <a:latin typeface="Arial" panose="020B0604020202020204" pitchFamily="34" charset="0"/>
                <a:cs typeface="Arial" panose="020B0604020202020204" pitchFamily="34" charset="0"/>
              </a:rPr>
              <a:t>political support;</a:t>
            </a:r>
            <a:r>
              <a:rPr lang="ru-RU" altLang="ru-RU" sz="2400" dirty="0">
                <a:solidFill>
                  <a:schemeClr val="accent1">
                    <a:lumMod val="50000"/>
                  </a:schemeClr>
                </a:solidFill>
                <a:latin typeface="Arial" panose="020B0604020202020204" pitchFamily="34" charset="0"/>
                <a:cs typeface="Arial" panose="020B0604020202020204" pitchFamily="34" charset="0"/>
              </a:rPr>
              <a:t> </a:t>
            </a:r>
            <a:r>
              <a:rPr lang="en-US" altLang="ru-RU" sz="2400" dirty="0">
                <a:solidFill>
                  <a:schemeClr val="accent1">
                    <a:lumMod val="50000"/>
                  </a:schemeClr>
                </a:solidFill>
                <a:latin typeface="Arial" panose="020B0604020202020204" pitchFamily="34" charset="0"/>
                <a:cs typeface="Arial" panose="020B0604020202020204" pitchFamily="34" charset="0"/>
              </a:rPr>
              <a:t>qualification of judges) (only commercial and corporate disputes);</a:t>
            </a:r>
          </a:p>
          <a:p>
            <a:pPr marL="457200" indent="-457200">
              <a:buAutoNum type="arabicPeriod"/>
            </a:pPr>
            <a:endParaRPr lang="en-US" sz="2400" dirty="0">
              <a:solidFill>
                <a:schemeClr val="accent1">
                  <a:lumMod val="50000"/>
                </a:schemeClr>
              </a:solidFill>
              <a:latin typeface="Arial" panose="020B0604020202020204" pitchFamily="34" charset="0"/>
              <a:cs typeface="Arial" panose="020B0604020202020204" pitchFamily="34" charset="0"/>
            </a:endParaRPr>
          </a:p>
          <a:p>
            <a:pPr marL="457200" indent="-457200">
              <a:buAutoNum type="arabicPeriod"/>
            </a:pPr>
            <a:r>
              <a:rPr lang="en-US" sz="2400" dirty="0">
                <a:solidFill>
                  <a:schemeClr val="accent1">
                    <a:lumMod val="50000"/>
                  </a:schemeClr>
                </a:solidFill>
                <a:latin typeface="Arial" panose="020B0604020202020204" pitchFamily="34" charset="0"/>
                <a:cs typeface="Arial" panose="020B0604020202020204" pitchFamily="34" charset="0"/>
              </a:rPr>
              <a:t>Extended statute of limitation (6 years vs. 3 under Kazakh law);</a:t>
            </a:r>
          </a:p>
          <a:p>
            <a:pPr marL="457200" indent="-457200">
              <a:buAutoNum type="arabicPeriod"/>
            </a:pPr>
            <a:endParaRPr lang="en-US" sz="2400" dirty="0">
              <a:solidFill>
                <a:schemeClr val="accent1">
                  <a:lumMod val="50000"/>
                </a:schemeClr>
              </a:solidFill>
              <a:latin typeface="Arial" panose="020B0604020202020204" pitchFamily="34" charset="0"/>
              <a:cs typeface="Arial" panose="020B0604020202020204" pitchFamily="34" charset="0"/>
            </a:endParaRPr>
          </a:p>
          <a:p>
            <a:pPr marL="457200" indent="-457200">
              <a:buAutoNum type="arabicPeriod"/>
            </a:pPr>
            <a:r>
              <a:rPr lang="en-US" sz="2400" dirty="0">
                <a:solidFill>
                  <a:schemeClr val="accent1">
                    <a:lumMod val="50000"/>
                  </a:schemeClr>
                </a:solidFill>
                <a:latin typeface="Arial" panose="020B0604020202020204" pitchFamily="34" charset="0"/>
                <a:cs typeface="Arial" panose="020B0604020202020204" pitchFamily="34" charset="0"/>
              </a:rPr>
              <a:t>Limited discovery (one may request production of a “category” of documents), broader possibility to use witness statements, cross-examination, expert evidence, etc.; </a:t>
            </a:r>
          </a:p>
          <a:p>
            <a:pPr marL="457200" indent="-457200">
              <a:buAutoNum type="arabicPeriod"/>
            </a:pPr>
            <a:endParaRPr lang="en-US" sz="2400" dirty="0">
              <a:solidFill>
                <a:schemeClr val="accent1">
                  <a:lumMod val="50000"/>
                </a:schemeClr>
              </a:solidFill>
              <a:latin typeface="Arial" panose="020B0604020202020204" pitchFamily="34" charset="0"/>
              <a:cs typeface="Arial" panose="020B0604020202020204" pitchFamily="34" charset="0"/>
            </a:endParaRPr>
          </a:p>
          <a:p>
            <a:pPr marL="457200" indent="-457200">
              <a:buAutoNum type="arabicPeriod"/>
            </a:pPr>
            <a:r>
              <a:rPr lang="en-US" sz="2400" dirty="0">
                <a:solidFill>
                  <a:schemeClr val="accent1">
                    <a:lumMod val="50000"/>
                  </a:schemeClr>
                </a:solidFill>
                <a:latin typeface="Arial" panose="020B0604020202020204" pitchFamily="34" charset="0"/>
                <a:cs typeface="Arial" panose="020B0604020202020204" pitchFamily="34" charset="0"/>
              </a:rPr>
              <a:t>Jurisdiction of the Court: contract (parties may opt-in), choice of AIFC law, between AIFC entities, and transactions executed in AIFC;</a:t>
            </a:r>
          </a:p>
          <a:p>
            <a:pPr marL="457200" indent="-457200">
              <a:buAutoNum type="arabicPeriod"/>
            </a:pPr>
            <a:endParaRPr lang="en-US" sz="2400" dirty="0">
              <a:solidFill>
                <a:schemeClr val="accent1">
                  <a:lumMod val="50000"/>
                </a:schemeClr>
              </a:solidFill>
              <a:latin typeface="Arial" panose="020B0604020202020204" pitchFamily="34" charset="0"/>
              <a:cs typeface="Arial" panose="020B0604020202020204" pitchFamily="34" charset="0"/>
            </a:endParaRPr>
          </a:p>
          <a:p>
            <a:endParaRPr lang="en-US" sz="2400" dirty="0">
              <a:solidFill>
                <a:schemeClr val="accent1">
                  <a:lumMod val="50000"/>
                </a:schemeClr>
              </a:solidFill>
              <a:latin typeface="Arial" panose="020B0604020202020204" pitchFamily="34" charset="0"/>
              <a:cs typeface="Arial" panose="020B0604020202020204" pitchFamily="34" charset="0"/>
            </a:endParaRPr>
          </a:p>
          <a:p>
            <a:endParaRPr lang="ru-RU" sz="2400"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4040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descr="Изображение выглядит как стол&#10;&#10;Автоматически созданное описание">
            <a:extLst>
              <a:ext uri="{FF2B5EF4-FFF2-40B4-BE49-F238E27FC236}">
                <a16:creationId xmlns:a16="http://schemas.microsoft.com/office/drawing/2014/main" id="{4C1E56F5-347D-40D0-B39D-CE6AB3495C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1110" y="518084"/>
            <a:ext cx="1640816" cy="708832"/>
          </a:xfrm>
          <a:prstGeom prst="rect">
            <a:avLst/>
          </a:prstGeom>
        </p:spPr>
      </p:pic>
      <p:sp>
        <p:nvSpPr>
          <p:cNvPr id="8" name="TextBox 7">
            <a:extLst>
              <a:ext uri="{FF2B5EF4-FFF2-40B4-BE49-F238E27FC236}">
                <a16:creationId xmlns:a16="http://schemas.microsoft.com/office/drawing/2014/main" id="{3C150D26-D62F-4B5A-A52D-EA1A1A9FEFC6}"/>
              </a:ext>
            </a:extLst>
          </p:cNvPr>
          <p:cNvSpPr txBox="1"/>
          <p:nvPr/>
        </p:nvSpPr>
        <p:spPr>
          <a:xfrm>
            <a:off x="1018572" y="630989"/>
            <a:ext cx="8426371" cy="523220"/>
          </a:xfrm>
          <a:prstGeom prst="rect">
            <a:avLst/>
          </a:prstGeom>
          <a:noFill/>
        </p:spPr>
        <p:txBody>
          <a:bodyPr wrap="square" rtlCol="0">
            <a:spAutoFit/>
          </a:bodyPr>
          <a:lstStyle/>
          <a:p>
            <a:r>
              <a:rPr lang="en-US" sz="2800" b="1" dirty="0">
                <a:solidFill>
                  <a:schemeClr val="accent1">
                    <a:lumMod val="50000"/>
                  </a:schemeClr>
                </a:solidFill>
                <a:latin typeface="Arial" panose="020B0604020202020204" pitchFamily="34" charset="0"/>
                <a:cs typeface="Arial" panose="020B0604020202020204" pitchFamily="34" charset="0"/>
              </a:rPr>
              <a:t>Potential Advantages (2) AIFC:</a:t>
            </a:r>
            <a:endParaRPr lang="ru-KZ" sz="2800" b="1" dirty="0">
              <a:solidFill>
                <a:schemeClr val="accent1">
                  <a:lumMod val="50000"/>
                </a:schemeClr>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C2B7A32A-915C-4E6C-99FE-2614B29DFD22}"/>
              </a:ext>
            </a:extLst>
          </p:cNvPr>
          <p:cNvSpPr txBox="1"/>
          <p:nvPr/>
        </p:nvSpPr>
        <p:spPr>
          <a:xfrm>
            <a:off x="1018572" y="1715052"/>
            <a:ext cx="10695008" cy="4154984"/>
          </a:xfrm>
          <a:prstGeom prst="rect">
            <a:avLst/>
          </a:prstGeom>
          <a:noFill/>
        </p:spPr>
        <p:txBody>
          <a:bodyPr wrap="square" rtlCol="0">
            <a:spAutoFit/>
          </a:bodyPr>
          <a:lstStyle/>
          <a:p>
            <a:pPr marL="457200" indent="-457200">
              <a:buAutoNum type="arabicPeriod"/>
            </a:pPr>
            <a:r>
              <a:rPr lang="en-US" sz="2400" dirty="0">
                <a:solidFill>
                  <a:schemeClr val="accent1">
                    <a:lumMod val="50000"/>
                  </a:schemeClr>
                </a:solidFill>
                <a:latin typeface="Arial" panose="020B0604020202020204" pitchFamily="34" charset="0"/>
                <a:cs typeface="Arial" panose="020B0604020202020204" pitchFamily="34" charset="0"/>
              </a:rPr>
              <a:t>Awards issued by the AIFC Arbitration are </a:t>
            </a:r>
            <a:r>
              <a:rPr lang="en-US" sz="2400" dirty="0" err="1">
                <a:solidFill>
                  <a:schemeClr val="accent1">
                    <a:lumMod val="50000"/>
                  </a:schemeClr>
                </a:solidFill>
                <a:latin typeface="Arial" panose="020B0604020202020204" pitchFamily="34" charset="0"/>
                <a:cs typeface="Arial" panose="020B0604020202020204" pitchFamily="34" charset="0"/>
              </a:rPr>
              <a:t>recognised</a:t>
            </a:r>
            <a:r>
              <a:rPr lang="en-US" sz="2400" dirty="0">
                <a:solidFill>
                  <a:schemeClr val="accent1">
                    <a:lumMod val="50000"/>
                  </a:schemeClr>
                </a:solidFill>
                <a:latin typeface="Arial" panose="020B0604020202020204" pitchFamily="34" charset="0"/>
                <a:cs typeface="Arial" panose="020B0604020202020204" pitchFamily="34" charset="0"/>
              </a:rPr>
              <a:t> and enforced by AIFC Court (bypassing Kazakh courts);</a:t>
            </a:r>
          </a:p>
          <a:p>
            <a:pPr marL="457200" indent="-457200">
              <a:buAutoNum type="arabicPeriod"/>
            </a:pPr>
            <a:endParaRPr lang="en-US" sz="2400" dirty="0">
              <a:solidFill>
                <a:schemeClr val="accent1">
                  <a:lumMod val="50000"/>
                </a:schemeClr>
              </a:solidFill>
              <a:latin typeface="Arial" panose="020B0604020202020204" pitchFamily="34" charset="0"/>
              <a:cs typeface="Arial" panose="020B0604020202020204" pitchFamily="34" charset="0"/>
            </a:endParaRPr>
          </a:p>
          <a:p>
            <a:pPr marL="457200" indent="-457200">
              <a:buAutoNum type="arabicPeriod"/>
            </a:pPr>
            <a:r>
              <a:rPr lang="en-US" sz="2400" dirty="0">
                <a:solidFill>
                  <a:schemeClr val="accent1">
                    <a:lumMod val="50000"/>
                  </a:schemeClr>
                </a:solidFill>
                <a:latin typeface="Arial" panose="020B0604020202020204" pitchFamily="34" charset="0"/>
                <a:cs typeface="Arial" panose="020B0604020202020204" pitchFamily="34" charset="0"/>
              </a:rPr>
              <a:t>Higher likelihood of successful enforcement (Enforcement Judge);</a:t>
            </a:r>
          </a:p>
          <a:p>
            <a:pPr marL="457200" indent="-457200">
              <a:buAutoNum type="arabicPeriod"/>
            </a:pPr>
            <a:endParaRPr lang="en-US" sz="2400" dirty="0">
              <a:solidFill>
                <a:schemeClr val="accent1">
                  <a:lumMod val="50000"/>
                </a:schemeClr>
              </a:solidFill>
              <a:latin typeface="Arial" panose="020B0604020202020204" pitchFamily="34" charset="0"/>
              <a:cs typeface="Arial" panose="020B0604020202020204" pitchFamily="34" charset="0"/>
            </a:endParaRPr>
          </a:p>
          <a:p>
            <a:pPr marL="457200" indent="-457200">
              <a:buAutoNum type="arabicPeriod"/>
            </a:pPr>
            <a:r>
              <a:rPr lang="en-US" sz="2400" dirty="0">
                <a:solidFill>
                  <a:schemeClr val="accent1">
                    <a:lumMod val="50000"/>
                  </a:schemeClr>
                </a:solidFill>
                <a:latin typeface="Arial" panose="020B0604020202020204" pitchFamily="34" charset="0"/>
                <a:cs typeface="Arial" panose="020B0604020202020204" pitchFamily="34" charset="0"/>
              </a:rPr>
              <a:t>Cheaper than Kazakh Courts (in respect to larger claims);</a:t>
            </a:r>
          </a:p>
          <a:p>
            <a:pPr marL="457200" indent="-457200">
              <a:buAutoNum type="arabicPeriod"/>
            </a:pPr>
            <a:endParaRPr lang="en-US" sz="2400" dirty="0">
              <a:solidFill>
                <a:schemeClr val="accent1">
                  <a:lumMod val="50000"/>
                </a:schemeClr>
              </a:solidFill>
              <a:latin typeface="Arial" panose="020B0604020202020204" pitchFamily="34" charset="0"/>
              <a:cs typeface="Arial" panose="020B0604020202020204" pitchFamily="34" charset="0"/>
            </a:endParaRPr>
          </a:p>
          <a:p>
            <a:pPr marL="457200" indent="-457200">
              <a:buAutoNum type="arabicPeriod"/>
            </a:pPr>
            <a:r>
              <a:rPr lang="en-US" sz="2400" dirty="0">
                <a:solidFill>
                  <a:schemeClr val="accent1">
                    <a:lumMod val="50000"/>
                  </a:schemeClr>
                </a:solidFill>
                <a:latin typeface="Arial" panose="020B0604020202020204" pitchFamily="34" charset="0"/>
                <a:cs typeface="Arial" panose="020B0604020202020204" pitchFamily="34" charset="0"/>
              </a:rPr>
              <a:t>Flexibility of the AIFC Arbitration;</a:t>
            </a:r>
          </a:p>
          <a:p>
            <a:pPr marL="457200" indent="-457200">
              <a:buAutoNum type="arabicPeriod"/>
            </a:pPr>
            <a:endParaRPr lang="en-US" sz="2400" dirty="0">
              <a:solidFill>
                <a:schemeClr val="accent1">
                  <a:lumMod val="50000"/>
                </a:schemeClr>
              </a:solidFill>
              <a:latin typeface="Arial" panose="020B0604020202020204" pitchFamily="34" charset="0"/>
              <a:cs typeface="Arial" panose="020B0604020202020204" pitchFamily="34" charset="0"/>
            </a:endParaRPr>
          </a:p>
          <a:p>
            <a:pPr marL="457200" indent="-457200">
              <a:buAutoNum type="arabicPeriod"/>
            </a:pPr>
            <a:r>
              <a:rPr lang="en-US" sz="2400" dirty="0">
                <a:solidFill>
                  <a:schemeClr val="accent1">
                    <a:lumMod val="50000"/>
                  </a:schemeClr>
                </a:solidFill>
                <a:latin typeface="Arial" panose="020B0604020202020204" pitchFamily="34" charset="0"/>
                <a:cs typeface="Arial" panose="020B0604020202020204" pitchFamily="34" charset="0"/>
              </a:rPr>
              <a:t>Exempt from local law;</a:t>
            </a:r>
          </a:p>
          <a:p>
            <a:endParaRPr lang="en-US" sz="2400"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727809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3449</TotalTime>
  <Words>1008</Words>
  <Application>Microsoft Macintosh PowerPoint</Application>
  <PresentationFormat>Widescreen</PresentationFormat>
  <Paragraphs>136</Paragraphs>
  <Slides>13</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bakhyt tukulov</dc:creator>
  <cp:lastModifiedBy>Bakhyt Tukulov</cp:lastModifiedBy>
  <cp:revision>48</cp:revision>
  <dcterms:created xsi:type="dcterms:W3CDTF">2020-09-24T04:01:23Z</dcterms:created>
  <dcterms:modified xsi:type="dcterms:W3CDTF">2021-04-18T16:02:11Z</dcterms:modified>
</cp:coreProperties>
</file>